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9144000" cy="5143500" type="screen16x9"/>
  <p:notesSz cx="6858000" cy="9144000"/>
  <p:embeddedFontLst>
    <p:embeddedFont>
      <p:font typeface="Proxima Nova Extrabold" charset="0"/>
      <p:bold r:id="rId40"/>
    </p:embeddedFont>
    <p:embeddedFont>
      <p:font typeface="Roboto" charset="0"/>
      <p:regular r:id="rId41"/>
      <p:bold r:id="rId42"/>
      <p:italic r:id="rId43"/>
      <p:boldItalic r:id="rId44"/>
    </p:embeddedFont>
    <p:embeddedFont>
      <p:font typeface="Fira Sans Extra Condensed Medium" charset="0"/>
      <p:regular r:id="rId45"/>
      <p:bold r:id="rId46"/>
      <p:italic r:id="rId47"/>
      <p:boldItalic r:id="rId48"/>
    </p:embeddedFont>
    <p:embeddedFont>
      <p:font typeface="Fira Sans" charset="0"/>
      <p:regular r:id="rId49"/>
      <p:bold r:id="rId50"/>
      <p:italic r:id="rId51"/>
      <p:boldItalic r:id="rId52"/>
    </p:embeddedFont>
    <p:embeddedFont>
      <p:font typeface="Fira Sans Medium" charset="0"/>
      <p:regular r:id="rId53"/>
      <p:bold r:id="rId54"/>
      <p:italic r:id="rId55"/>
      <p:boldItalic r:id="rId56"/>
    </p:embeddedFont>
    <p:embeddedFont>
      <p:font typeface="Fira Sans SemiBold" charset="0"/>
      <p:regular r:id="rId57"/>
      <p:bold r:id="rId58"/>
      <p:italic r:id="rId59"/>
      <p:boldItalic r:id="rId60"/>
    </p:embeddedFont>
    <p:embeddedFont>
      <p:font typeface="Great Vibes"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38" d="100"/>
          <a:sy n="138" d="100"/>
        </p:scale>
        <p:origin x="-864" y="-108"/>
      </p:cViewPr>
      <p:guideLst>
        <p:guide orient="horz" pos="259"/>
        <p:guide orient="horz" pos="2984"/>
        <p:guide orient="horz" pos="504"/>
        <p:guide pos="288"/>
        <p:guide pos="547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49507d620af9919e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49507d620af9919e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1814e635128b06e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1814e635128b06e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1814e635128b06e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1814e635128b06e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1814e635128b06e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1814e635128b06e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1814e635128b06e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1814e635128b06e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1814e635128b06e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21814e635128b06e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1814e635128b06e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1814e635128b06e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1814e635128b06e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1814e635128b06e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1814e635128b06e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1814e635128b06e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1814e635128b06e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1814e635128b06e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bf93ab07a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bf93ab07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1814e635128b06e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1814e635128b06e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1814e635128b06e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1814e635128b06e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1814e635128b06e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1814e635128b06e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1814e635128b06e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1814e635128b06e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1814e635128b06e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1814e635128b06e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1814e635128b06e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1814e635128b06e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1814e635128b06e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1814e635128b06e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929290261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1814e635128b06e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21814e635128b06e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1814e635128b06e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1814e635128b06e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be188c7a3a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be188c7a3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1814e635128b06e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21814e635128b06e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1814e635128b06e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1814e635128b06e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1814e635128b06e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1814e635128b06e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1814e635128b06e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1814e635128b06e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f024435413a47bb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f024435413a47bb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b8181966a4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2b8181966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1814e635128b06e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1814e635128b06e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1814e635128b06e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1814e635128b06e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be188c7a3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be188c7a3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026751953_0_1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91ed6c2d0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be188c7a3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be188c7a3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be188c7a3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be188c7a3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49507d620af9919e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49507d620af9919e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4493231" y="1088670"/>
            <a:ext cx="4207415" cy="29661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344025" y="1255201"/>
            <a:ext cx="4053900" cy="196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5000">
                <a:latin typeface="Proxima Nova Extrabold"/>
                <a:ea typeface="Proxima Nova Extrabold"/>
                <a:cs typeface="Proxima Nova Extrabold"/>
                <a:sym typeface="Proxima Nova Extrabold"/>
              </a:rPr>
              <a:t>Combined Cycle Power Plant </a:t>
            </a:r>
            <a:endParaRPr sz="5000">
              <a:solidFill>
                <a:srgbClr val="00002A"/>
              </a:solidFill>
              <a:highlight>
                <a:srgbClr val="FFFFFF"/>
              </a:highlight>
              <a:latin typeface="Proxima Nova Extrabold"/>
              <a:ea typeface="Proxima Nova Extrabold"/>
              <a:cs typeface="Proxima Nova Extrabold"/>
              <a:sym typeface="Proxima Nova Extrabold"/>
            </a:endParaRPr>
          </a:p>
        </p:txBody>
      </p:sp>
      <p:sp>
        <p:nvSpPr>
          <p:cNvPr id="165" name="Google Shape;165;p13"/>
          <p:cNvSpPr txBox="1"/>
          <p:nvPr/>
        </p:nvSpPr>
        <p:spPr>
          <a:xfrm>
            <a:off x="408675" y="3522025"/>
            <a:ext cx="32958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Roboto"/>
                <a:ea typeface="Roboto"/>
                <a:cs typeface="Roboto"/>
                <a:sym typeface="Roboto"/>
              </a:rPr>
              <a:t>Regression Model For The Prediction Of Energy Generated</a:t>
            </a:r>
            <a:endParaRPr sz="1600">
              <a:latin typeface="Roboto"/>
              <a:ea typeface="Roboto"/>
              <a:cs typeface="Roboto"/>
              <a:sym typeface="Roboto"/>
            </a:endParaRPr>
          </a:p>
        </p:txBody>
      </p:sp>
      <p:pic>
        <p:nvPicPr>
          <p:cNvPr id="166" name="Google Shape;166;p13"/>
          <p:cNvPicPr preferRelativeResize="0"/>
          <p:nvPr/>
        </p:nvPicPr>
        <p:blipFill rotWithShape="1">
          <a:blip r:embed="rId3">
            <a:alphaModFix/>
          </a:blip>
          <a:srcRect l="-144030" t="5150" r="144030" b="-5150"/>
          <a:stretch/>
        </p:blipFill>
        <p:spPr>
          <a:xfrm>
            <a:off x="271725" y="48475"/>
            <a:ext cx="5143500" cy="5143500"/>
          </a:xfrm>
          <a:prstGeom prst="rect">
            <a:avLst/>
          </a:prstGeom>
          <a:noFill/>
          <a:ln>
            <a:noFill/>
          </a:ln>
        </p:spPr>
      </p:pic>
      <p:pic>
        <p:nvPicPr>
          <p:cNvPr id="167" name="Google Shape;167;p13"/>
          <p:cNvPicPr preferRelativeResize="0"/>
          <p:nvPr/>
        </p:nvPicPr>
        <p:blipFill>
          <a:blip r:embed="rId3">
            <a:alphaModFix/>
          </a:blip>
          <a:stretch>
            <a:fillRect/>
          </a:stretch>
        </p:blipFill>
        <p:spPr>
          <a:xfrm>
            <a:off x="4025188" y="0"/>
            <a:ext cx="51435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0"/>
        <p:cNvGrpSpPr/>
        <p:nvPr/>
      </p:nvGrpSpPr>
      <p:grpSpPr>
        <a:xfrm>
          <a:off x="0" y="0"/>
          <a:ext cx="0" cy="0"/>
          <a:chOff x="0" y="0"/>
          <a:chExt cx="0" cy="0"/>
        </a:xfrm>
      </p:grpSpPr>
      <p:sp>
        <p:nvSpPr>
          <p:cNvPr id="611" name="Google Shape;611;p22"/>
          <p:cNvSpPr txBox="1">
            <a:spLocks noGrp="1"/>
          </p:cNvSpPr>
          <p:nvPr>
            <p:ph type="title"/>
          </p:nvPr>
        </p:nvSpPr>
        <p:spPr>
          <a:xfrm>
            <a:off x="311700" y="227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12" name="Google Shape;612;p22"/>
          <p:cNvSpPr txBox="1">
            <a:spLocks noGrp="1"/>
          </p:cNvSpPr>
          <p:nvPr>
            <p:ph type="body" idx="1"/>
          </p:nvPr>
        </p:nvSpPr>
        <p:spPr>
          <a:xfrm>
            <a:off x="311700" y="6995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2.Distribution Of The Data</a:t>
            </a:r>
            <a:endParaRPr/>
          </a:p>
        </p:txBody>
      </p:sp>
      <p:sp>
        <p:nvSpPr>
          <p:cNvPr id="613" name="Google Shape;613;p22"/>
          <p:cNvSpPr txBox="1"/>
          <p:nvPr/>
        </p:nvSpPr>
        <p:spPr>
          <a:xfrm>
            <a:off x="136350" y="4465800"/>
            <a:ext cx="8871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Observation: amb_pressure is slightly </a:t>
            </a:r>
            <a:r>
              <a:rPr lang="en" sz="1600" b="1">
                <a:solidFill>
                  <a:srgbClr val="E36B00"/>
                </a:solidFill>
              </a:rPr>
              <a:t>positive skewed</a:t>
            </a:r>
            <a:r>
              <a:rPr lang="en" sz="1600">
                <a:solidFill>
                  <a:schemeClr val="dk2"/>
                </a:solidFill>
              </a:rPr>
              <a:t>(Right skewed:</a:t>
            </a:r>
            <a:r>
              <a:rPr lang="en" sz="1450">
                <a:solidFill>
                  <a:schemeClr val="dk1"/>
                </a:solidFill>
                <a:highlight>
                  <a:srgbClr val="FFFFFF"/>
                </a:highlight>
              </a:rPr>
              <a:t>0.26544469358258616</a:t>
            </a:r>
            <a:r>
              <a:rPr lang="en" sz="1600">
                <a:solidFill>
                  <a:schemeClr val="dk1"/>
                </a:solidFill>
                <a:highlight>
                  <a:srgbClr val="FFFFFF"/>
                </a:highlight>
              </a:rPr>
              <a:t>)</a:t>
            </a:r>
            <a:r>
              <a:rPr lang="en" sz="1450">
                <a:solidFill>
                  <a:schemeClr val="dk1"/>
                </a:solidFill>
                <a:highlight>
                  <a:srgbClr val="FFFFFF"/>
                </a:highlight>
              </a:rPr>
              <a:t> </a:t>
            </a:r>
            <a:r>
              <a:rPr lang="en" sz="1600">
                <a:solidFill>
                  <a:schemeClr val="dk2"/>
                </a:solidFill>
              </a:rPr>
              <a:t>and </a:t>
            </a:r>
            <a:r>
              <a:rPr lang="en" sz="1600" b="1">
                <a:solidFill>
                  <a:srgbClr val="E36B00"/>
                </a:solidFill>
              </a:rPr>
              <a:t>positive kurtosis</a:t>
            </a:r>
            <a:r>
              <a:rPr lang="en" sz="1600">
                <a:solidFill>
                  <a:schemeClr val="dk2"/>
                </a:solidFill>
              </a:rPr>
              <a:t> (Leptokurtic:</a:t>
            </a:r>
            <a:r>
              <a:rPr lang="en" sz="1450">
                <a:solidFill>
                  <a:schemeClr val="dk1"/>
                </a:solidFill>
                <a:highlight>
                  <a:srgbClr val="FFFFFF"/>
                </a:highlight>
              </a:rPr>
              <a:t>0.09423719530331276)</a:t>
            </a:r>
            <a:endParaRPr sz="1600">
              <a:solidFill>
                <a:schemeClr val="dk2"/>
              </a:solidFill>
            </a:endParaRPr>
          </a:p>
        </p:txBody>
      </p:sp>
      <p:pic>
        <p:nvPicPr>
          <p:cNvPr id="614" name="Google Shape;614;p22"/>
          <p:cNvPicPr preferRelativeResize="0"/>
          <p:nvPr/>
        </p:nvPicPr>
        <p:blipFill>
          <a:blip r:embed="rId3">
            <a:alphaModFix/>
          </a:blip>
          <a:stretch>
            <a:fillRect/>
          </a:stretch>
        </p:blipFill>
        <p:spPr>
          <a:xfrm>
            <a:off x="847725" y="1242400"/>
            <a:ext cx="7448525" cy="3182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8"/>
        <p:cNvGrpSpPr/>
        <p:nvPr/>
      </p:nvGrpSpPr>
      <p:grpSpPr>
        <a:xfrm>
          <a:off x="0" y="0"/>
          <a:ext cx="0" cy="0"/>
          <a:chOff x="0" y="0"/>
          <a:chExt cx="0" cy="0"/>
        </a:xfrm>
      </p:grpSpPr>
      <p:sp>
        <p:nvSpPr>
          <p:cNvPr id="619" name="Google Shape;619;p23"/>
          <p:cNvSpPr txBox="1">
            <a:spLocks noGrp="1"/>
          </p:cNvSpPr>
          <p:nvPr>
            <p:ph type="title"/>
          </p:nvPr>
        </p:nvSpPr>
        <p:spPr>
          <a:xfrm>
            <a:off x="311700" y="227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20" name="Google Shape;620;p23"/>
          <p:cNvSpPr txBox="1">
            <a:spLocks noGrp="1"/>
          </p:cNvSpPr>
          <p:nvPr>
            <p:ph type="body" idx="1"/>
          </p:nvPr>
        </p:nvSpPr>
        <p:spPr>
          <a:xfrm>
            <a:off x="311700" y="6995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2.Distribution Of The Data</a:t>
            </a:r>
            <a:endParaRPr/>
          </a:p>
        </p:txBody>
      </p:sp>
      <p:sp>
        <p:nvSpPr>
          <p:cNvPr id="621" name="Google Shape;621;p23"/>
          <p:cNvSpPr txBox="1"/>
          <p:nvPr/>
        </p:nvSpPr>
        <p:spPr>
          <a:xfrm>
            <a:off x="136350" y="4465800"/>
            <a:ext cx="8871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Observation: r_humidity is </a:t>
            </a:r>
            <a:r>
              <a:rPr lang="en" sz="1600" b="1">
                <a:solidFill>
                  <a:srgbClr val="E36B00"/>
                </a:solidFill>
              </a:rPr>
              <a:t>negative skewed</a:t>
            </a:r>
            <a:r>
              <a:rPr lang="en" sz="1600">
                <a:solidFill>
                  <a:schemeClr val="dk2"/>
                </a:solidFill>
              </a:rPr>
              <a:t>(Left skewed:</a:t>
            </a:r>
            <a:r>
              <a:rPr lang="en" sz="1450">
                <a:solidFill>
                  <a:schemeClr val="dk1"/>
                </a:solidFill>
                <a:highlight>
                  <a:srgbClr val="FFFFFF"/>
                </a:highlight>
              </a:rPr>
              <a:t>-0.4318387491833359</a:t>
            </a:r>
            <a:r>
              <a:rPr lang="en" sz="1600">
                <a:solidFill>
                  <a:schemeClr val="dk1"/>
                </a:solidFill>
                <a:highlight>
                  <a:srgbClr val="FFFFFF"/>
                </a:highlight>
              </a:rPr>
              <a:t>)</a:t>
            </a:r>
            <a:r>
              <a:rPr lang="en" sz="1450">
                <a:solidFill>
                  <a:schemeClr val="dk1"/>
                </a:solidFill>
                <a:highlight>
                  <a:srgbClr val="FFFFFF"/>
                </a:highlight>
              </a:rPr>
              <a:t> </a:t>
            </a:r>
            <a:r>
              <a:rPr lang="en" sz="1600">
                <a:solidFill>
                  <a:schemeClr val="dk2"/>
                </a:solidFill>
              </a:rPr>
              <a:t>and </a:t>
            </a:r>
            <a:r>
              <a:rPr lang="en" sz="1600" b="1">
                <a:solidFill>
                  <a:srgbClr val="E36B00"/>
                </a:solidFill>
              </a:rPr>
              <a:t>negative kurtosis</a:t>
            </a:r>
            <a:r>
              <a:rPr lang="en" sz="1600">
                <a:solidFill>
                  <a:schemeClr val="dk2"/>
                </a:solidFill>
              </a:rPr>
              <a:t> (Platykurtic:</a:t>
            </a:r>
            <a:r>
              <a:rPr lang="en" sz="1550">
                <a:solidFill>
                  <a:schemeClr val="dk1"/>
                </a:solidFill>
                <a:highlight>
                  <a:srgbClr val="FFFFFF"/>
                </a:highlight>
              </a:rPr>
              <a:t>-0.4445263744874066</a:t>
            </a:r>
            <a:r>
              <a:rPr lang="en" sz="1450">
                <a:solidFill>
                  <a:schemeClr val="dk1"/>
                </a:solidFill>
                <a:highlight>
                  <a:srgbClr val="FFFFFF"/>
                </a:highlight>
              </a:rPr>
              <a:t>)</a:t>
            </a:r>
            <a:endParaRPr sz="1600">
              <a:solidFill>
                <a:schemeClr val="dk2"/>
              </a:solidFill>
            </a:endParaRPr>
          </a:p>
        </p:txBody>
      </p:sp>
      <p:pic>
        <p:nvPicPr>
          <p:cNvPr id="622" name="Google Shape;622;p23"/>
          <p:cNvPicPr preferRelativeResize="0"/>
          <p:nvPr/>
        </p:nvPicPr>
        <p:blipFill>
          <a:blip r:embed="rId3">
            <a:alphaModFix/>
          </a:blip>
          <a:stretch>
            <a:fillRect/>
          </a:stretch>
        </p:blipFill>
        <p:spPr>
          <a:xfrm>
            <a:off x="1015125" y="1256400"/>
            <a:ext cx="7113749" cy="3082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4"/>
        <p:cNvGrpSpPr/>
        <p:nvPr/>
      </p:nvGrpSpPr>
      <p:grpSpPr>
        <a:xfrm>
          <a:off x="0" y="0"/>
          <a:ext cx="0" cy="0"/>
          <a:chOff x="0" y="0"/>
          <a:chExt cx="0" cy="0"/>
        </a:xfrm>
      </p:grpSpPr>
      <p:sp>
        <p:nvSpPr>
          <p:cNvPr id="635" name="Google Shape;635;p2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36" name="Google Shape;636;p25"/>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3.CORRELATION &amp; COVARIANCE</a:t>
            </a:r>
            <a:endParaRPr/>
          </a:p>
        </p:txBody>
      </p:sp>
      <p:sp>
        <p:nvSpPr>
          <p:cNvPr id="637" name="Google Shape;637;p25"/>
          <p:cNvSpPr txBox="1"/>
          <p:nvPr/>
        </p:nvSpPr>
        <p:spPr>
          <a:xfrm>
            <a:off x="136350" y="4257075"/>
            <a:ext cx="9582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Observation: Energy Production is </a:t>
            </a:r>
            <a:r>
              <a:rPr lang="en" sz="1600" b="1">
                <a:solidFill>
                  <a:srgbClr val="E36B00"/>
                </a:solidFill>
              </a:rPr>
              <a:t>highly Negatively correlated</a:t>
            </a:r>
            <a:r>
              <a:rPr lang="en" sz="1600">
                <a:solidFill>
                  <a:schemeClr val="dk2"/>
                </a:solidFill>
              </a:rPr>
              <a:t> with Temperature and Exhaust Vacuum </a:t>
            </a:r>
            <a:endParaRPr sz="1600">
              <a:solidFill>
                <a:schemeClr val="dk2"/>
              </a:solidFill>
            </a:endParaRPr>
          </a:p>
          <a:p>
            <a:pPr marL="0" lvl="0" indent="0" algn="l" rtl="0">
              <a:spcBef>
                <a:spcPts val="0"/>
              </a:spcBef>
              <a:spcAft>
                <a:spcPts val="0"/>
              </a:spcAft>
              <a:buClr>
                <a:schemeClr val="dk1"/>
              </a:buClr>
              <a:buSzPts val="1100"/>
              <a:buFont typeface="Arial"/>
              <a:buNone/>
            </a:pPr>
            <a:r>
              <a:rPr lang="en" sz="1600">
                <a:solidFill>
                  <a:schemeClr val="dk2"/>
                </a:solidFill>
              </a:rPr>
              <a:t>Temperature and Exhaust Vacuum is </a:t>
            </a:r>
            <a:r>
              <a:rPr lang="en" sz="1600" b="1">
                <a:solidFill>
                  <a:srgbClr val="E36B00"/>
                </a:solidFill>
              </a:rPr>
              <a:t>highly Positively correlated </a:t>
            </a:r>
            <a:endParaRPr sz="1600" b="1">
              <a:solidFill>
                <a:srgbClr val="E36B00"/>
              </a:solidFill>
            </a:endParaRPr>
          </a:p>
          <a:p>
            <a:pPr marL="0" lvl="0" indent="0" algn="l" rtl="0">
              <a:spcBef>
                <a:spcPts val="0"/>
              </a:spcBef>
              <a:spcAft>
                <a:spcPts val="0"/>
              </a:spcAft>
              <a:buNone/>
            </a:pPr>
            <a:endParaRPr sz="1600">
              <a:solidFill>
                <a:schemeClr val="dk2"/>
              </a:solidFill>
            </a:endParaRPr>
          </a:p>
        </p:txBody>
      </p:sp>
      <p:pic>
        <p:nvPicPr>
          <p:cNvPr id="638" name="Google Shape;638;p25"/>
          <p:cNvPicPr preferRelativeResize="0"/>
          <p:nvPr/>
        </p:nvPicPr>
        <p:blipFill rotWithShape="1">
          <a:blip r:embed="rId3">
            <a:alphaModFix/>
          </a:blip>
          <a:srcRect t="-1650" b="1649"/>
          <a:stretch/>
        </p:blipFill>
        <p:spPr>
          <a:xfrm>
            <a:off x="311700" y="816500"/>
            <a:ext cx="4286250" cy="3510500"/>
          </a:xfrm>
          <a:prstGeom prst="rect">
            <a:avLst/>
          </a:prstGeom>
          <a:noFill/>
          <a:ln>
            <a:noFill/>
          </a:ln>
        </p:spPr>
      </p:pic>
      <p:pic>
        <p:nvPicPr>
          <p:cNvPr id="639" name="Google Shape;639;p25"/>
          <p:cNvPicPr preferRelativeResize="0"/>
          <p:nvPr/>
        </p:nvPicPr>
        <p:blipFill>
          <a:blip r:embed="rId4">
            <a:alphaModFix/>
          </a:blip>
          <a:stretch>
            <a:fillRect/>
          </a:stretch>
        </p:blipFill>
        <p:spPr>
          <a:xfrm>
            <a:off x="4597949" y="1498650"/>
            <a:ext cx="4188150" cy="150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3"/>
        <p:cNvGrpSpPr/>
        <p:nvPr/>
      </p:nvGrpSpPr>
      <p:grpSpPr>
        <a:xfrm>
          <a:off x="0" y="0"/>
          <a:ext cx="0" cy="0"/>
          <a:chOff x="0" y="0"/>
          <a:chExt cx="0" cy="0"/>
        </a:xfrm>
      </p:grpSpPr>
      <p:sp>
        <p:nvSpPr>
          <p:cNvPr id="644" name="Google Shape;644;p2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45" name="Google Shape;645;p26"/>
          <p:cNvSpPr txBox="1">
            <a:spLocks noGrp="1"/>
          </p:cNvSpPr>
          <p:nvPr>
            <p:ph type="body" idx="1"/>
          </p:nvPr>
        </p:nvSpPr>
        <p:spPr>
          <a:xfrm>
            <a:off x="457200" y="5727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3.CORRELATION &amp; COVARIANCE</a:t>
            </a:r>
            <a:endParaRPr/>
          </a:p>
        </p:txBody>
      </p:sp>
      <p:pic>
        <p:nvPicPr>
          <p:cNvPr id="646" name="Google Shape;646;p26"/>
          <p:cNvPicPr preferRelativeResize="0"/>
          <p:nvPr/>
        </p:nvPicPr>
        <p:blipFill rotWithShape="1">
          <a:blip r:embed="rId3">
            <a:alphaModFix/>
          </a:blip>
          <a:srcRect l="-4200" t="-2210" r="4200" b="2209"/>
          <a:stretch/>
        </p:blipFill>
        <p:spPr>
          <a:xfrm>
            <a:off x="4359050" y="478488"/>
            <a:ext cx="4523174" cy="4523174"/>
          </a:xfrm>
          <a:prstGeom prst="rect">
            <a:avLst/>
          </a:prstGeom>
          <a:noFill/>
          <a:ln>
            <a:noFill/>
          </a:ln>
        </p:spPr>
      </p:pic>
      <p:sp>
        <p:nvSpPr>
          <p:cNvPr id="647" name="Google Shape;647;p26"/>
          <p:cNvSpPr txBox="1"/>
          <p:nvPr/>
        </p:nvSpPr>
        <p:spPr>
          <a:xfrm>
            <a:off x="311700" y="1182025"/>
            <a:ext cx="4224300" cy="3116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800">
                <a:solidFill>
                  <a:schemeClr val="dk2"/>
                </a:solidFill>
              </a:rPr>
              <a:t>The energy production's </a:t>
            </a:r>
            <a:r>
              <a:rPr lang="en" sz="1800" b="1">
                <a:solidFill>
                  <a:schemeClr val="dk1"/>
                </a:solidFill>
              </a:rPr>
              <a:t>negative covariance</a:t>
            </a:r>
            <a:r>
              <a:rPr lang="en" sz="1800">
                <a:solidFill>
                  <a:schemeClr val="dk2"/>
                </a:solidFill>
              </a:rPr>
              <a:t> with temperature and exhaust vacuum, as well as the </a:t>
            </a:r>
            <a:r>
              <a:rPr lang="en" sz="1800" b="1">
                <a:solidFill>
                  <a:schemeClr val="dk1"/>
                </a:solidFill>
              </a:rPr>
              <a:t>positive covariance</a:t>
            </a:r>
            <a:r>
              <a:rPr lang="en" sz="1800">
                <a:solidFill>
                  <a:schemeClr val="dk2"/>
                </a:solidFill>
              </a:rPr>
              <a:t> between temperature and exhaust vacuum, are both plainly visible in the pairplot that displays the covariance of the features and target.</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1"/>
        <p:cNvGrpSpPr/>
        <p:nvPr/>
      </p:nvGrpSpPr>
      <p:grpSpPr>
        <a:xfrm>
          <a:off x="0" y="0"/>
          <a:ext cx="0" cy="0"/>
          <a:chOff x="0" y="0"/>
          <a:chExt cx="0" cy="0"/>
        </a:xfrm>
      </p:grpSpPr>
      <p:sp>
        <p:nvSpPr>
          <p:cNvPr id="652" name="Google Shape;652;p2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53" name="Google Shape;653;p27"/>
          <p:cNvSpPr txBox="1">
            <a:spLocks noGrp="1"/>
          </p:cNvSpPr>
          <p:nvPr>
            <p:ph type="body" idx="1"/>
          </p:nvPr>
        </p:nvSpPr>
        <p:spPr>
          <a:xfrm>
            <a:off x="457200" y="5727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3.CORRELATION &amp; COVARIANCE</a:t>
            </a:r>
            <a:endParaRPr/>
          </a:p>
        </p:txBody>
      </p:sp>
      <p:sp>
        <p:nvSpPr>
          <p:cNvPr id="654" name="Google Shape;654;p27"/>
          <p:cNvSpPr txBox="1"/>
          <p:nvPr/>
        </p:nvSpPr>
        <p:spPr>
          <a:xfrm>
            <a:off x="136350" y="4257075"/>
            <a:ext cx="95829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Observation: The bar plot shows the </a:t>
            </a:r>
            <a:r>
              <a:rPr lang="en" sz="1600" b="1">
                <a:solidFill>
                  <a:srgbClr val="E36B00"/>
                </a:solidFill>
              </a:rPr>
              <a:t>correlation of each features with the target variable </a:t>
            </a:r>
            <a:r>
              <a:rPr lang="en" sz="1600">
                <a:solidFill>
                  <a:schemeClr val="dk2"/>
                </a:solidFill>
              </a:rPr>
              <a:t>,This clearly shows the temperature and exhaust vacuum is </a:t>
            </a:r>
            <a:r>
              <a:rPr lang="en" sz="1700" b="1">
                <a:solidFill>
                  <a:srgbClr val="E36B00"/>
                </a:solidFill>
              </a:rPr>
              <a:t>negatively correlated</a:t>
            </a:r>
            <a:r>
              <a:rPr lang="en" sz="1600">
                <a:solidFill>
                  <a:schemeClr val="dk2"/>
                </a:solidFill>
              </a:rPr>
              <a:t> while amb_pressure and r_humidity is</a:t>
            </a:r>
            <a:r>
              <a:rPr lang="en" sz="1800">
                <a:solidFill>
                  <a:schemeClr val="dk2"/>
                </a:solidFill>
              </a:rPr>
              <a:t> </a:t>
            </a:r>
            <a:r>
              <a:rPr lang="en" sz="1700" b="1">
                <a:solidFill>
                  <a:srgbClr val="E36B00"/>
                </a:solidFill>
              </a:rPr>
              <a:t>positively correlated</a:t>
            </a:r>
            <a:endParaRPr sz="1700" b="1">
              <a:solidFill>
                <a:srgbClr val="E36B00"/>
              </a:solidFill>
            </a:endParaRPr>
          </a:p>
          <a:p>
            <a:pPr marL="0" lvl="0" indent="0" algn="l" rtl="0">
              <a:spcBef>
                <a:spcPts val="0"/>
              </a:spcBef>
              <a:spcAft>
                <a:spcPts val="0"/>
              </a:spcAft>
              <a:buNone/>
            </a:pPr>
            <a:endParaRPr sz="1600">
              <a:solidFill>
                <a:schemeClr val="dk2"/>
              </a:solidFill>
            </a:endParaRPr>
          </a:p>
        </p:txBody>
      </p:sp>
      <p:pic>
        <p:nvPicPr>
          <p:cNvPr id="655" name="Google Shape;655;p27"/>
          <p:cNvPicPr preferRelativeResize="0"/>
          <p:nvPr/>
        </p:nvPicPr>
        <p:blipFill rotWithShape="1">
          <a:blip r:embed="rId3">
            <a:alphaModFix/>
          </a:blip>
          <a:srcRect t="-1750" b="1750"/>
          <a:stretch/>
        </p:blipFill>
        <p:spPr>
          <a:xfrm>
            <a:off x="1194275" y="863550"/>
            <a:ext cx="6755460" cy="3416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9"/>
        <p:cNvGrpSpPr/>
        <p:nvPr/>
      </p:nvGrpSpPr>
      <p:grpSpPr>
        <a:xfrm>
          <a:off x="0" y="0"/>
          <a:ext cx="0" cy="0"/>
          <a:chOff x="0" y="0"/>
          <a:chExt cx="0" cy="0"/>
        </a:xfrm>
      </p:grpSpPr>
      <p:sp>
        <p:nvSpPr>
          <p:cNvPr id="660" name="Google Shape;660;p2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61" name="Google Shape;661;p28"/>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3.CORRELATION &amp; COVARIANCE</a:t>
            </a:r>
            <a:endParaRPr/>
          </a:p>
        </p:txBody>
      </p:sp>
      <p:sp>
        <p:nvSpPr>
          <p:cNvPr id="662" name="Google Shape;662;p28"/>
          <p:cNvSpPr txBox="1"/>
          <p:nvPr/>
        </p:nvSpPr>
        <p:spPr>
          <a:xfrm>
            <a:off x="311700" y="986225"/>
            <a:ext cx="9493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The high positive correlation between Temperature and Exhaust Vacuum is </a:t>
            </a:r>
            <a:r>
              <a:rPr lang="en" sz="1600" b="1">
                <a:solidFill>
                  <a:schemeClr val="dk1"/>
                </a:solidFill>
              </a:rPr>
              <a:t>Multicollinearity</a:t>
            </a:r>
            <a:endParaRPr sz="1600" b="1">
              <a:solidFill>
                <a:schemeClr val="dk1"/>
              </a:solidFill>
            </a:endParaRPr>
          </a:p>
          <a:p>
            <a:pPr marL="0" lvl="0" indent="0" algn="l" rtl="0">
              <a:spcBef>
                <a:spcPts val="0"/>
              </a:spcBef>
              <a:spcAft>
                <a:spcPts val="0"/>
              </a:spcAft>
              <a:buNone/>
            </a:pPr>
            <a:r>
              <a:rPr lang="en" sz="1600" b="1">
                <a:solidFill>
                  <a:schemeClr val="dk1"/>
                </a:solidFill>
              </a:rPr>
              <a:t>Problem</a:t>
            </a:r>
            <a:endParaRPr sz="1600" b="1">
              <a:solidFill>
                <a:schemeClr val="dk1"/>
              </a:solidFill>
            </a:endParaRPr>
          </a:p>
          <a:p>
            <a:pPr marL="0" lvl="0" indent="0" algn="l" rtl="0">
              <a:spcBef>
                <a:spcPts val="0"/>
              </a:spcBef>
              <a:spcAft>
                <a:spcPts val="0"/>
              </a:spcAft>
              <a:buNone/>
            </a:pPr>
            <a:endParaRPr sz="1600" b="1">
              <a:solidFill>
                <a:schemeClr val="dk1"/>
              </a:solidFill>
              <a:highlight>
                <a:schemeClr val="lt1"/>
              </a:highlight>
            </a:endParaRPr>
          </a:p>
          <a:p>
            <a:pPr marL="0" lvl="0" indent="0" algn="l" rtl="0">
              <a:spcBef>
                <a:spcPts val="0"/>
              </a:spcBef>
              <a:spcAft>
                <a:spcPts val="0"/>
              </a:spcAft>
              <a:buNone/>
            </a:pPr>
            <a:endParaRPr sz="1600" b="1">
              <a:solidFill>
                <a:schemeClr val="dk1"/>
              </a:solidFill>
            </a:endParaRPr>
          </a:p>
        </p:txBody>
      </p:sp>
      <p:sp>
        <p:nvSpPr>
          <p:cNvPr id="663" name="Google Shape;663;p28"/>
          <p:cNvSpPr txBox="1"/>
          <p:nvPr/>
        </p:nvSpPr>
        <p:spPr>
          <a:xfrm>
            <a:off x="5024275" y="1646925"/>
            <a:ext cx="3768000" cy="3136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a:solidFill>
                  <a:schemeClr val="dk2"/>
                </a:solidFill>
              </a:rPr>
              <a:t>This clearly shows that the R-squared value is high.This indicates that temperature can be used to predict exhaust vacuum and vice versa.</a:t>
            </a:r>
            <a:endParaRPr sz="1600" b="1">
              <a:solidFill>
                <a:schemeClr val="dk1"/>
              </a:solidFill>
            </a:endParaRPr>
          </a:p>
          <a:p>
            <a:pPr marL="0" lvl="0" indent="0" algn="just" rtl="0">
              <a:lnSpc>
                <a:spcPct val="115000"/>
              </a:lnSpc>
              <a:spcBef>
                <a:spcPts val="1000"/>
              </a:spcBef>
              <a:spcAft>
                <a:spcPts val="0"/>
              </a:spcAft>
              <a:buNone/>
            </a:pPr>
            <a:r>
              <a:rPr lang="en" sz="1600">
                <a:solidFill>
                  <a:schemeClr val="dk2"/>
                </a:solidFill>
                <a:highlight>
                  <a:srgbClr val="FFFFFF"/>
                </a:highlight>
              </a:rPr>
              <a:t>If there is a correlation between the features, this problem is referred to be a </a:t>
            </a:r>
            <a:r>
              <a:rPr lang="en" sz="1600" b="1">
                <a:solidFill>
                  <a:schemeClr val="dk1"/>
                </a:solidFill>
                <a:highlight>
                  <a:srgbClr val="FFFFFF"/>
                </a:highlight>
              </a:rPr>
              <a:t>multicollinearity</a:t>
            </a:r>
            <a:r>
              <a:rPr lang="en" sz="1600">
                <a:solidFill>
                  <a:schemeClr val="dk2"/>
                </a:solidFill>
                <a:highlight>
                  <a:srgbClr val="FFFFFF"/>
                </a:highlight>
              </a:rPr>
              <a:t> problem according to the </a:t>
            </a:r>
            <a:r>
              <a:rPr lang="en" sz="1600" b="1">
                <a:solidFill>
                  <a:schemeClr val="dk1"/>
                </a:solidFill>
                <a:highlight>
                  <a:srgbClr val="FFFFFF"/>
                </a:highlight>
              </a:rPr>
              <a:t>rules of multi linear regression.</a:t>
            </a:r>
            <a:r>
              <a:rPr lang="en" sz="1600">
                <a:solidFill>
                  <a:schemeClr val="dk2"/>
                </a:solidFill>
                <a:highlight>
                  <a:srgbClr val="FFFFFF"/>
                </a:highlight>
              </a:rPr>
              <a:t> </a:t>
            </a:r>
            <a:endParaRPr sz="1600">
              <a:solidFill>
                <a:schemeClr val="dk2"/>
              </a:solidFill>
              <a:highlight>
                <a:srgbClr val="FFFFFF"/>
              </a:highlight>
            </a:endParaRPr>
          </a:p>
          <a:p>
            <a:pPr marL="0" lvl="0" indent="0" algn="l" rtl="0">
              <a:spcBef>
                <a:spcPts val="1000"/>
              </a:spcBef>
              <a:spcAft>
                <a:spcPts val="0"/>
              </a:spcAft>
              <a:buNone/>
            </a:pPr>
            <a:endParaRPr sz="1350">
              <a:solidFill>
                <a:schemeClr val="dk1"/>
              </a:solidFill>
              <a:highlight>
                <a:srgbClr val="FFFFFF"/>
              </a:highlight>
            </a:endParaRPr>
          </a:p>
          <a:p>
            <a:pPr marL="0" lvl="0" indent="0" algn="just" rtl="0">
              <a:spcBef>
                <a:spcPts val="0"/>
              </a:spcBef>
              <a:spcAft>
                <a:spcPts val="0"/>
              </a:spcAft>
              <a:buClr>
                <a:schemeClr val="dk1"/>
              </a:buClr>
              <a:buSzPts val="1100"/>
              <a:buFont typeface="Arial"/>
              <a:buNone/>
            </a:pPr>
            <a:endParaRPr sz="1600" b="1">
              <a:solidFill>
                <a:schemeClr val="dk1"/>
              </a:solidFill>
            </a:endParaRPr>
          </a:p>
        </p:txBody>
      </p:sp>
      <p:pic>
        <p:nvPicPr>
          <p:cNvPr id="664" name="Google Shape;664;p28"/>
          <p:cNvPicPr preferRelativeResize="0"/>
          <p:nvPr/>
        </p:nvPicPr>
        <p:blipFill rotWithShape="1">
          <a:blip r:embed="rId3">
            <a:alphaModFix/>
          </a:blip>
          <a:srcRect b="35558"/>
          <a:stretch/>
        </p:blipFill>
        <p:spPr>
          <a:xfrm>
            <a:off x="457200" y="1646925"/>
            <a:ext cx="4607025" cy="3282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8"/>
        <p:cNvGrpSpPr/>
        <p:nvPr/>
      </p:nvGrpSpPr>
      <p:grpSpPr>
        <a:xfrm>
          <a:off x="0" y="0"/>
          <a:ext cx="0" cy="0"/>
          <a:chOff x="0" y="0"/>
          <a:chExt cx="0" cy="0"/>
        </a:xfrm>
      </p:grpSpPr>
      <p:sp>
        <p:nvSpPr>
          <p:cNvPr id="669" name="Google Shape;669;p29"/>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70" name="Google Shape;670;p29"/>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3.CORRELATION &amp; COVARIANCE</a:t>
            </a:r>
            <a:endParaRPr/>
          </a:p>
        </p:txBody>
      </p:sp>
      <p:sp>
        <p:nvSpPr>
          <p:cNvPr id="671" name="Google Shape;671;p29"/>
          <p:cNvSpPr txBox="1"/>
          <p:nvPr/>
        </p:nvSpPr>
        <p:spPr>
          <a:xfrm>
            <a:off x="311700" y="1146025"/>
            <a:ext cx="9493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highlight>
                  <a:schemeClr val="lt1"/>
                </a:highlight>
              </a:rPr>
              <a:t>To solve the</a:t>
            </a:r>
            <a:r>
              <a:rPr lang="en" sz="1600" b="1">
                <a:solidFill>
                  <a:schemeClr val="dk1"/>
                </a:solidFill>
                <a:highlight>
                  <a:schemeClr val="lt1"/>
                </a:highlight>
              </a:rPr>
              <a:t> </a:t>
            </a:r>
            <a:r>
              <a:rPr lang="en" sz="1600" b="1">
                <a:solidFill>
                  <a:srgbClr val="E36B00"/>
                </a:solidFill>
                <a:highlight>
                  <a:schemeClr val="lt1"/>
                </a:highlight>
              </a:rPr>
              <a:t>Multicollinearity Problem</a:t>
            </a:r>
            <a:r>
              <a:rPr lang="en" sz="1600" b="1">
                <a:solidFill>
                  <a:schemeClr val="dk1"/>
                </a:solidFill>
                <a:highlight>
                  <a:schemeClr val="lt1"/>
                </a:highlight>
              </a:rPr>
              <a:t>, </a:t>
            </a:r>
            <a:r>
              <a:rPr lang="en" sz="1600">
                <a:solidFill>
                  <a:schemeClr val="dk1"/>
                </a:solidFill>
                <a:highlight>
                  <a:schemeClr val="lt1"/>
                </a:highlight>
              </a:rPr>
              <a:t>we must determine the </a:t>
            </a:r>
            <a:r>
              <a:rPr lang="en" sz="1600" b="1">
                <a:solidFill>
                  <a:schemeClr val="dk1"/>
                </a:solidFill>
                <a:highlight>
                  <a:schemeClr val="lt1"/>
                </a:highlight>
              </a:rPr>
              <a:t>VIF.</a:t>
            </a:r>
            <a:endParaRPr sz="1600" b="1">
              <a:solidFill>
                <a:schemeClr val="dk1"/>
              </a:solidFill>
              <a:highlight>
                <a:schemeClr val="lt1"/>
              </a:highlight>
            </a:endParaRPr>
          </a:p>
        </p:txBody>
      </p:sp>
      <p:sp>
        <p:nvSpPr>
          <p:cNvPr id="672" name="Google Shape;672;p29"/>
          <p:cNvSpPr txBox="1"/>
          <p:nvPr/>
        </p:nvSpPr>
        <p:spPr>
          <a:xfrm>
            <a:off x="3956650" y="1766625"/>
            <a:ext cx="4875600" cy="27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rPr>
              <a:t>The </a:t>
            </a:r>
            <a:r>
              <a:rPr lang="en" sz="1600" b="1">
                <a:solidFill>
                  <a:schemeClr val="dk2"/>
                </a:solidFill>
              </a:rPr>
              <a:t>VIF</a:t>
            </a:r>
            <a:r>
              <a:rPr lang="en" sz="1600">
                <a:solidFill>
                  <a:schemeClr val="dk2"/>
                </a:solidFill>
              </a:rPr>
              <a:t> is low for all Features so we don't want to drop any features</a:t>
            </a:r>
            <a:endParaRPr sz="1700" b="1">
              <a:solidFill>
                <a:schemeClr val="dk1"/>
              </a:solidFill>
            </a:endParaRPr>
          </a:p>
        </p:txBody>
      </p:sp>
      <p:pic>
        <p:nvPicPr>
          <p:cNvPr id="673" name="Google Shape;673;p29"/>
          <p:cNvPicPr preferRelativeResize="0"/>
          <p:nvPr/>
        </p:nvPicPr>
        <p:blipFill>
          <a:blip r:embed="rId3">
            <a:alphaModFix/>
          </a:blip>
          <a:stretch>
            <a:fillRect/>
          </a:stretch>
        </p:blipFill>
        <p:spPr>
          <a:xfrm>
            <a:off x="582838" y="1766613"/>
            <a:ext cx="3324225" cy="200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7"/>
        <p:cNvGrpSpPr/>
        <p:nvPr/>
      </p:nvGrpSpPr>
      <p:grpSpPr>
        <a:xfrm>
          <a:off x="0" y="0"/>
          <a:ext cx="0" cy="0"/>
          <a:chOff x="0" y="0"/>
          <a:chExt cx="0" cy="0"/>
        </a:xfrm>
      </p:grpSpPr>
      <p:sp>
        <p:nvSpPr>
          <p:cNvPr id="678" name="Google Shape;678;p3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79" name="Google Shape;679;p30"/>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3.CORRELATION &amp; COVARIANCE</a:t>
            </a:r>
            <a:endParaRPr/>
          </a:p>
        </p:txBody>
      </p:sp>
      <p:sp>
        <p:nvSpPr>
          <p:cNvPr id="680" name="Google Shape;680;p30"/>
          <p:cNvSpPr txBox="1"/>
          <p:nvPr/>
        </p:nvSpPr>
        <p:spPr>
          <a:xfrm>
            <a:off x="920950" y="916325"/>
            <a:ext cx="949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highlight>
                  <a:schemeClr val="lt1"/>
                </a:highlight>
              </a:rPr>
              <a:t>Predictive Power Score</a:t>
            </a:r>
            <a:endParaRPr sz="1800" b="1">
              <a:solidFill>
                <a:schemeClr val="dk1"/>
              </a:solidFill>
              <a:highlight>
                <a:schemeClr val="lt1"/>
              </a:highlight>
            </a:endParaRPr>
          </a:p>
        </p:txBody>
      </p:sp>
      <p:pic>
        <p:nvPicPr>
          <p:cNvPr id="681" name="Google Shape;681;p30"/>
          <p:cNvPicPr preferRelativeResize="0"/>
          <p:nvPr/>
        </p:nvPicPr>
        <p:blipFill rotWithShape="1">
          <a:blip r:embed="rId3">
            <a:alphaModFix/>
          </a:blip>
          <a:srcRect l="-980" t="8068" r="979" b="32777"/>
          <a:stretch/>
        </p:blipFill>
        <p:spPr>
          <a:xfrm>
            <a:off x="0" y="1577725"/>
            <a:ext cx="9144001" cy="2270875"/>
          </a:xfrm>
          <a:prstGeom prst="rect">
            <a:avLst/>
          </a:prstGeom>
          <a:noFill/>
          <a:ln>
            <a:noFill/>
          </a:ln>
        </p:spPr>
      </p:pic>
      <p:sp>
        <p:nvSpPr>
          <p:cNvPr id="682" name="Google Shape;682;p30"/>
          <p:cNvSpPr txBox="1"/>
          <p:nvPr/>
        </p:nvSpPr>
        <p:spPr>
          <a:xfrm>
            <a:off x="261325" y="4298075"/>
            <a:ext cx="87165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Observation:The pps_matrix indicates the </a:t>
            </a:r>
            <a:r>
              <a:rPr lang="en" sz="1800" b="1">
                <a:solidFill>
                  <a:srgbClr val="E36B00"/>
                </a:solidFill>
              </a:rPr>
              <a:t>non linear relationship</a:t>
            </a:r>
            <a:r>
              <a:rPr lang="en" sz="1800">
                <a:solidFill>
                  <a:schemeClr val="dk2"/>
                </a:solidFill>
              </a:rPr>
              <a:t> between the features</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6"/>
        <p:cNvGrpSpPr/>
        <p:nvPr/>
      </p:nvGrpSpPr>
      <p:grpSpPr>
        <a:xfrm>
          <a:off x="0" y="0"/>
          <a:ext cx="0" cy="0"/>
          <a:chOff x="0" y="0"/>
          <a:chExt cx="0" cy="0"/>
        </a:xfrm>
      </p:grpSpPr>
      <p:sp>
        <p:nvSpPr>
          <p:cNvPr id="687" name="Google Shape;687;p31"/>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88" name="Google Shape;688;p31"/>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4.OUTLIERS</a:t>
            </a:r>
            <a:endParaRPr/>
          </a:p>
          <a:p>
            <a:pPr marL="0" lvl="0" indent="0" algn="l" rtl="0">
              <a:spcBef>
                <a:spcPts val="1600"/>
              </a:spcBef>
              <a:spcAft>
                <a:spcPts val="1600"/>
              </a:spcAft>
              <a:buNone/>
            </a:pPr>
            <a:endParaRPr/>
          </a:p>
        </p:txBody>
      </p:sp>
      <p:pic>
        <p:nvPicPr>
          <p:cNvPr id="689" name="Google Shape;689;p31"/>
          <p:cNvPicPr preferRelativeResize="0"/>
          <p:nvPr/>
        </p:nvPicPr>
        <p:blipFill>
          <a:blip r:embed="rId3">
            <a:alphaModFix/>
          </a:blip>
          <a:stretch>
            <a:fillRect/>
          </a:stretch>
        </p:blipFill>
        <p:spPr>
          <a:xfrm>
            <a:off x="589250" y="1080825"/>
            <a:ext cx="7780572" cy="3370051"/>
          </a:xfrm>
          <a:prstGeom prst="rect">
            <a:avLst/>
          </a:prstGeom>
          <a:noFill/>
          <a:ln>
            <a:noFill/>
          </a:ln>
        </p:spPr>
      </p:pic>
      <p:sp>
        <p:nvSpPr>
          <p:cNvPr id="690" name="Google Shape;690;p31"/>
          <p:cNvSpPr txBox="1"/>
          <p:nvPr/>
        </p:nvSpPr>
        <p:spPr>
          <a:xfrm>
            <a:off x="531000" y="4587725"/>
            <a:ext cx="8301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Observation:</a:t>
            </a:r>
            <a:r>
              <a:rPr lang="en" sz="1800">
                <a:solidFill>
                  <a:srgbClr val="5000B9"/>
                </a:solidFill>
              </a:rPr>
              <a:t>Histogram</a:t>
            </a:r>
            <a:r>
              <a:rPr lang="en" sz="1800">
                <a:solidFill>
                  <a:schemeClr val="dk2"/>
                </a:solidFill>
              </a:rPr>
              <a:t> can be used to identify the outliers ,but its not </a:t>
            </a:r>
            <a:r>
              <a:rPr lang="en" sz="1800">
                <a:solidFill>
                  <a:srgbClr val="E36B00"/>
                </a:solidFill>
              </a:rPr>
              <a:t>accurate</a:t>
            </a:r>
            <a:endParaRPr sz="1800">
              <a:solidFill>
                <a:srgbClr val="E36B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4"/>
        <p:cNvGrpSpPr/>
        <p:nvPr/>
      </p:nvGrpSpPr>
      <p:grpSpPr>
        <a:xfrm>
          <a:off x="0" y="0"/>
          <a:ext cx="0" cy="0"/>
          <a:chOff x="0" y="0"/>
          <a:chExt cx="0" cy="0"/>
        </a:xfrm>
      </p:grpSpPr>
      <p:sp>
        <p:nvSpPr>
          <p:cNvPr id="695" name="Google Shape;695;p32"/>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96" name="Google Shape;696;p32"/>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4.OUTLIERS</a:t>
            </a:r>
            <a:endParaRPr/>
          </a:p>
          <a:p>
            <a:pPr marL="0" lvl="0" indent="0" algn="l" rtl="0">
              <a:spcBef>
                <a:spcPts val="1600"/>
              </a:spcBef>
              <a:spcAft>
                <a:spcPts val="1600"/>
              </a:spcAft>
              <a:buNone/>
            </a:pPr>
            <a:endParaRPr/>
          </a:p>
        </p:txBody>
      </p:sp>
      <p:sp>
        <p:nvSpPr>
          <p:cNvPr id="697" name="Google Shape;697;p32"/>
          <p:cNvSpPr txBox="1"/>
          <p:nvPr/>
        </p:nvSpPr>
        <p:spPr>
          <a:xfrm>
            <a:off x="457200" y="4620725"/>
            <a:ext cx="8301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Observation:</a:t>
            </a:r>
            <a:r>
              <a:rPr lang="en" sz="1800">
                <a:solidFill>
                  <a:srgbClr val="5000B9"/>
                </a:solidFill>
                <a:highlight>
                  <a:srgbClr val="EDFAFF"/>
                </a:highlight>
              </a:rPr>
              <a:t>The Box </a:t>
            </a:r>
            <a:r>
              <a:rPr lang="en" sz="1800">
                <a:solidFill>
                  <a:srgbClr val="252525"/>
                </a:solidFill>
                <a:highlight>
                  <a:srgbClr val="EDFAFF"/>
                </a:highlight>
              </a:rPr>
              <a:t>Plot </a:t>
            </a:r>
            <a:r>
              <a:rPr lang="en" sz="1800">
                <a:solidFill>
                  <a:srgbClr val="E36B00"/>
                </a:solidFill>
                <a:highlight>
                  <a:srgbClr val="EDFAFF"/>
                </a:highlight>
              </a:rPr>
              <a:t>displays </a:t>
            </a:r>
            <a:r>
              <a:rPr lang="en" sz="1800">
                <a:solidFill>
                  <a:srgbClr val="252525"/>
                </a:solidFill>
                <a:highlight>
                  <a:srgbClr val="EDFAFF"/>
                </a:highlight>
              </a:rPr>
              <a:t>the outliers' presence.</a:t>
            </a:r>
            <a:endParaRPr sz="2400">
              <a:solidFill>
                <a:schemeClr val="dk2"/>
              </a:solidFill>
            </a:endParaRPr>
          </a:p>
        </p:txBody>
      </p:sp>
      <p:pic>
        <p:nvPicPr>
          <p:cNvPr id="698" name="Google Shape;698;p32"/>
          <p:cNvPicPr preferRelativeResize="0"/>
          <p:nvPr/>
        </p:nvPicPr>
        <p:blipFill>
          <a:blip r:embed="rId3">
            <a:alphaModFix/>
          </a:blip>
          <a:stretch>
            <a:fillRect/>
          </a:stretch>
        </p:blipFill>
        <p:spPr>
          <a:xfrm>
            <a:off x="1467150" y="870825"/>
            <a:ext cx="6500701" cy="3699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4"/>
          <p:cNvSpPr txBox="1">
            <a:spLocks noGrp="1"/>
          </p:cNvSpPr>
          <p:nvPr>
            <p:ph type="ctrTitle"/>
          </p:nvPr>
        </p:nvSpPr>
        <p:spPr>
          <a:xfrm>
            <a:off x="364800" y="-158000"/>
            <a:ext cx="8414400" cy="125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4600">
                <a:latin typeface="Proxima Nova Extrabold"/>
                <a:ea typeface="Proxima Nova Extrabold"/>
                <a:cs typeface="Proxima Nova Extrabold"/>
                <a:sym typeface="Proxima Nova Extrabold"/>
              </a:rPr>
              <a:t>Combined Cycle Power Plant</a:t>
            </a:r>
            <a:endParaRPr sz="4800"/>
          </a:p>
        </p:txBody>
      </p:sp>
      <p:sp>
        <p:nvSpPr>
          <p:cNvPr id="173" name="Google Shape;173;p14"/>
          <p:cNvSpPr txBox="1">
            <a:spLocks noGrp="1"/>
          </p:cNvSpPr>
          <p:nvPr>
            <p:ph type="subTitle" idx="1"/>
          </p:nvPr>
        </p:nvSpPr>
        <p:spPr>
          <a:xfrm>
            <a:off x="5377575" y="1478550"/>
            <a:ext cx="4202700" cy="3503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100" b="1">
                <a:solidFill>
                  <a:schemeClr val="dk1"/>
                </a:solidFill>
              </a:rPr>
              <a:t>Group Members :</a:t>
            </a:r>
            <a:endParaRPr sz="2100" b="1">
              <a:solidFill>
                <a:schemeClr val="dk1"/>
              </a:solidFill>
            </a:endParaRPr>
          </a:p>
          <a:p>
            <a:pPr marL="457200" lvl="0" indent="0" algn="just" rtl="0">
              <a:lnSpc>
                <a:spcPct val="150000"/>
              </a:lnSpc>
              <a:spcBef>
                <a:spcPts val="0"/>
              </a:spcBef>
              <a:spcAft>
                <a:spcPts val="0"/>
              </a:spcAft>
              <a:buNone/>
            </a:pPr>
            <a:r>
              <a:rPr lang="en" sz="1600">
                <a:solidFill>
                  <a:schemeClr val="dk1"/>
                </a:solidFill>
              </a:rPr>
              <a:t>Mr.Tejas Popat Bachhav</a:t>
            </a:r>
            <a:endParaRPr sz="1600">
              <a:solidFill>
                <a:schemeClr val="dk1"/>
              </a:solidFill>
            </a:endParaRPr>
          </a:p>
          <a:p>
            <a:pPr marL="457200" lvl="0" indent="0" algn="just" rtl="0">
              <a:lnSpc>
                <a:spcPct val="150000"/>
              </a:lnSpc>
              <a:spcBef>
                <a:spcPts val="0"/>
              </a:spcBef>
              <a:spcAft>
                <a:spcPts val="0"/>
              </a:spcAft>
              <a:buNone/>
            </a:pPr>
            <a:r>
              <a:rPr lang="en" sz="1600">
                <a:solidFill>
                  <a:schemeClr val="dk1"/>
                </a:solidFill>
              </a:rPr>
              <a:t>Ms.Nikam Poonam Sanjay</a:t>
            </a:r>
            <a:endParaRPr sz="1600">
              <a:solidFill>
                <a:schemeClr val="dk1"/>
              </a:solidFill>
            </a:endParaRPr>
          </a:p>
          <a:p>
            <a:pPr marL="457200" lvl="0" indent="0" algn="just" rtl="0">
              <a:lnSpc>
                <a:spcPct val="150000"/>
              </a:lnSpc>
              <a:spcBef>
                <a:spcPts val="0"/>
              </a:spcBef>
              <a:spcAft>
                <a:spcPts val="0"/>
              </a:spcAft>
              <a:buNone/>
            </a:pPr>
            <a:r>
              <a:rPr lang="en" sz="1600">
                <a:solidFill>
                  <a:schemeClr val="dk1"/>
                </a:solidFill>
              </a:rPr>
              <a:t>Ms.Shirsath Shraddha Dattatray</a:t>
            </a:r>
            <a:endParaRPr sz="1600">
              <a:solidFill>
                <a:schemeClr val="dk1"/>
              </a:solidFill>
            </a:endParaRPr>
          </a:p>
          <a:p>
            <a:pPr marL="457200" lvl="0" indent="0" algn="just" rtl="0">
              <a:lnSpc>
                <a:spcPct val="150000"/>
              </a:lnSpc>
              <a:spcBef>
                <a:spcPts val="0"/>
              </a:spcBef>
              <a:spcAft>
                <a:spcPts val="0"/>
              </a:spcAft>
              <a:buNone/>
            </a:pPr>
            <a:r>
              <a:rPr lang="en" sz="1600">
                <a:solidFill>
                  <a:schemeClr val="dk1"/>
                </a:solidFill>
              </a:rPr>
              <a:t>Mr.Vijay Suresh Gangurde</a:t>
            </a:r>
            <a:endParaRPr sz="1600">
              <a:solidFill>
                <a:schemeClr val="dk1"/>
              </a:solidFill>
            </a:endParaRPr>
          </a:p>
          <a:p>
            <a:pPr marL="457200" lvl="0" indent="0" algn="just" rtl="0">
              <a:lnSpc>
                <a:spcPct val="150000"/>
              </a:lnSpc>
              <a:spcBef>
                <a:spcPts val="0"/>
              </a:spcBef>
              <a:spcAft>
                <a:spcPts val="0"/>
              </a:spcAft>
              <a:buNone/>
            </a:pPr>
            <a:r>
              <a:rPr lang="en" sz="1600">
                <a:solidFill>
                  <a:schemeClr val="dk1"/>
                </a:solidFill>
              </a:rPr>
              <a:t>Ms.Aishwarya Tulshiram Aher</a:t>
            </a:r>
            <a:endParaRPr sz="1600">
              <a:solidFill>
                <a:schemeClr val="dk1"/>
              </a:solidFill>
            </a:endParaRPr>
          </a:p>
          <a:p>
            <a:pPr marL="457200" lvl="0" indent="0" algn="just" rtl="0">
              <a:lnSpc>
                <a:spcPct val="150000"/>
              </a:lnSpc>
              <a:spcBef>
                <a:spcPts val="0"/>
              </a:spcBef>
              <a:spcAft>
                <a:spcPts val="0"/>
              </a:spcAft>
              <a:buNone/>
            </a:pPr>
            <a:r>
              <a:rPr lang="en" sz="1600">
                <a:solidFill>
                  <a:schemeClr val="dk1"/>
                </a:solidFill>
              </a:rPr>
              <a:t>Mr.Vivek Anchewar</a:t>
            </a:r>
            <a:endParaRPr sz="1600">
              <a:solidFill>
                <a:schemeClr val="dk1"/>
              </a:solidFill>
            </a:endParaRPr>
          </a:p>
          <a:p>
            <a:pPr marL="457200" lvl="0" indent="0" algn="just" rtl="0">
              <a:lnSpc>
                <a:spcPct val="150000"/>
              </a:lnSpc>
              <a:spcBef>
                <a:spcPts val="0"/>
              </a:spcBef>
              <a:spcAft>
                <a:spcPts val="0"/>
              </a:spcAft>
              <a:buNone/>
            </a:pPr>
            <a:r>
              <a:rPr lang="en" sz="1600">
                <a:solidFill>
                  <a:schemeClr val="dk1"/>
                </a:solidFill>
              </a:rPr>
              <a:t>Mr.Akshay Sagar K R</a:t>
            </a:r>
            <a:endParaRPr sz="16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2"/>
        <p:cNvGrpSpPr/>
        <p:nvPr/>
      </p:nvGrpSpPr>
      <p:grpSpPr>
        <a:xfrm>
          <a:off x="0" y="0"/>
          <a:ext cx="0" cy="0"/>
          <a:chOff x="0" y="0"/>
          <a:chExt cx="0" cy="0"/>
        </a:xfrm>
      </p:grpSpPr>
      <p:sp>
        <p:nvSpPr>
          <p:cNvPr id="703" name="Google Shape;703;p33"/>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04" name="Google Shape;704;p33"/>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4.OUTLIERS(Removing them using different methods)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705" name="Google Shape;705;p33"/>
          <p:cNvSpPr txBox="1"/>
          <p:nvPr/>
        </p:nvSpPr>
        <p:spPr>
          <a:xfrm>
            <a:off x="457200" y="4447900"/>
            <a:ext cx="83013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000B9"/>
                </a:solidFill>
                <a:highlight>
                  <a:srgbClr val="EDFAFF"/>
                </a:highlight>
              </a:rPr>
              <a:t>Mean Imputation method:</a:t>
            </a:r>
            <a:r>
              <a:rPr lang="en" sz="1800">
                <a:solidFill>
                  <a:schemeClr val="dk1"/>
                </a:solidFill>
                <a:highlight>
                  <a:srgbClr val="EDFAFF"/>
                </a:highlight>
              </a:rPr>
              <a:t> </a:t>
            </a:r>
            <a:r>
              <a:rPr lang="en" sz="1800">
                <a:solidFill>
                  <a:schemeClr val="dk1"/>
                </a:solidFill>
                <a:highlight>
                  <a:srgbClr val="FFFFFF"/>
                </a:highlight>
              </a:rPr>
              <a:t>Substitute the </a:t>
            </a:r>
            <a:r>
              <a:rPr lang="en" sz="1800">
                <a:solidFill>
                  <a:srgbClr val="E36B00"/>
                </a:solidFill>
                <a:highlight>
                  <a:srgbClr val="FFFFFF"/>
                </a:highlight>
              </a:rPr>
              <a:t>mean value</a:t>
            </a:r>
            <a:r>
              <a:rPr lang="en" sz="1800">
                <a:solidFill>
                  <a:schemeClr val="dk1"/>
                </a:solidFill>
                <a:highlight>
                  <a:srgbClr val="FFFFFF"/>
                </a:highlight>
              </a:rPr>
              <a:t> for the values present after </a:t>
            </a:r>
            <a:r>
              <a:rPr lang="en" sz="1800">
                <a:solidFill>
                  <a:srgbClr val="E36B00"/>
                </a:solidFill>
                <a:highlight>
                  <a:srgbClr val="FFFFFF"/>
                </a:highlight>
              </a:rPr>
              <a:t>lower and upper boundaries</a:t>
            </a:r>
            <a:r>
              <a:rPr lang="en" sz="1800">
                <a:solidFill>
                  <a:schemeClr val="dk1"/>
                </a:solidFill>
                <a:highlight>
                  <a:srgbClr val="FFFFFF"/>
                </a:highlight>
              </a:rPr>
              <a:t>.Still there are some outliers present</a:t>
            </a:r>
            <a:endParaRPr sz="3000">
              <a:solidFill>
                <a:schemeClr val="dk1"/>
              </a:solidFill>
            </a:endParaRPr>
          </a:p>
        </p:txBody>
      </p:sp>
      <p:pic>
        <p:nvPicPr>
          <p:cNvPr id="706" name="Google Shape;706;p33"/>
          <p:cNvPicPr preferRelativeResize="0"/>
          <p:nvPr/>
        </p:nvPicPr>
        <p:blipFill>
          <a:blip r:embed="rId3">
            <a:alphaModFix/>
          </a:blip>
          <a:stretch>
            <a:fillRect/>
          </a:stretch>
        </p:blipFill>
        <p:spPr>
          <a:xfrm>
            <a:off x="1535124" y="844550"/>
            <a:ext cx="6556300" cy="3726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0"/>
        <p:cNvGrpSpPr/>
        <p:nvPr/>
      </p:nvGrpSpPr>
      <p:grpSpPr>
        <a:xfrm>
          <a:off x="0" y="0"/>
          <a:ext cx="0" cy="0"/>
          <a:chOff x="0" y="0"/>
          <a:chExt cx="0" cy="0"/>
        </a:xfrm>
      </p:grpSpPr>
      <p:sp>
        <p:nvSpPr>
          <p:cNvPr id="711" name="Google Shape;711;p3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12" name="Google Shape;712;p34"/>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4.OUTLIERS(Removing them using different methods)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713" name="Google Shape;713;p34"/>
          <p:cNvSpPr txBox="1"/>
          <p:nvPr/>
        </p:nvSpPr>
        <p:spPr>
          <a:xfrm>
            <a:off x="457200" y="4447900"/>
            <a:ext cx="83013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000B9"/>
                </a:solidFill>
                <a:highlight>
                  <a:srgbClr val="EDFAFF"/>
                </a:highlight>
              </a:rPr>
              <a:t>Median Imputation method:</a:t>
            </a:r>
            <a:r>
              <a:rPr lang="en" sz="1800">
                <a:solidFill>
                  <a:schemeClr val="dk1"/>
                </a:solidFill>
                <a:highlight>
                  <a:srgbClr val="EDFAFF"/>
                </a:highlight>
              </a:rPr>
              <a:t> </a:t>
            </a:r>
            <a:r>
              <a:rPr lang="en" sz="1800">
                <a:solidFill>
                  <a:schemeClr val="dk1"/>
                </a:solidFill>
                <a:highlight>
                  <a:srgbClr val="FFFFFF"/>
                </a:highlight>
              </a:rPr>
              <a:t>Substitute the </a:t>
            </a:r>
            <a:r>
              <a:rPr lang="en" sz="1800">
                <a:solidFill>
                  <a:srgbClr val="E36B00"/>
                </a:solidFill>
                <a:highlight>
                  <a:srgbClr val="FFFFFF"/>
                </a:highlight>
              </a:rPr>
              <a:t>median value</a:t>
            </a:r>
            <a:r>
              <a:rPr lang="en" sz="1800">
                <a:solidFill>
                  <a:schemeClr val="dk1"/>
                </a:solidFill>
                <a:highlight>
                  <a:srgbClr val="FFFFFF"/>
                </a:highlight>
              </a:rPr>
              <a:t> for the values present after </a:t>
            </a:r>
            <a:r>
              <a:rPr lang="en" sz="1800">
                <a:solidFill>
                  <a:srgbClr val="E36B00"/>
                </a:solidFill>
                <a:highlight>
                  <a:srgbClr val="FFFFFF"/>
                </a:highlight>
              </a:rPr>
              <a:t>lower and upper boundaries</a:t>
            </a:r>
            <a:r>
              <a:rPr lang="en" sz="1800">
                <a:solidFill>
                  <a:schemeClr val="dk1"/>
                </a:solidFill>
                <a:highlight>
                  <a:srgbClr val="FFFFFF"/>
                </a:highlight>
              </a:rPr>
              <a:t>.Still there are some outliers present</a:t>
            </a:r>
            <a:endParaRPr sz="3000">
              <a:solidFill>
                <a:schemeClr val="dk1"/>
              </a:solidFill>
            </a:endParaRPr>
          </a:p>
        </p:txBody>
      </p:sp>
      <p:pic>
        <p:nvPicPr>
          <p:cNvPr id="714" name="Google Shape;714;p34"/>
          <p:cNvPicPr preferRelativeResize="0"/>
          <p:nvPr/>
        </p:nvPicPr>
        <p:blipFill>
          <a:blip r:embed="rId3">
            <a:alphaModFix/>
          </a:blip>
          <a:stretch>
            <a:fillRect/>
          </a:stretch>
        </p:blipFill>
        <p:spPr>
          <a:xfrm>
            <a:off x="1653538" y="965100"/>
            <a:ext cx="6127930" cy="348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8"/>
        <p:cNvGrpSpPr/>
        <p:nvPr/>
      </p:nvGrpSpPr>
      <p:grpSpPr>
        <a:xfrm>
          <a:off x="0" y="0"/>
          <a:ext cx="0" cy="0"/>
          <a:chOff x="0" y="0"/>
          <a:chExt cx="0" cy="0"/>
        </a:xfrm>
      </p:grpSpPr>
      <p:sp>
        <p:nvSpPr>
          <p:cNvPr id="719" name="Google Shape;719;p3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20" name="Google Shape;720;p35"/>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4.OUTLIERS(Removing them using different methods)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721" name="Google Shape;721;p35"/>
          <p:cNvSpPr txBox="1"/>
          <p:nvPr/>
        </p:nvSpPr>
        <p:spPr>
          <a:xfrm>
            <a:off x="457200" y="4447900"/>
            <a:ext cx="83013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000B9"/>
                </a:solidFill>
                <a:highlight>
                  <a:srgbClr val="EDFAFF"/>
                </a:highlight>
              </a:rPr>
              <a:t>Upper-lower Imputation method:</a:t>
            </a:r>
            <a:r>
              <a:rPr lang="en" sz="1800">
                <a:solidFill>
                  <a:schemeClr val="dk1"/>
                </a:solidFill>
                <a:highlight>
                  <a:srgbClr val="EDFAFF"/>
                </a:highlight>
              </a:rPr>
              <a:t> </a:t>
            </a:r>
            <a:r>
              <a:rPr lang="en" sz="1800">
                <a:solidFill>
                  <a:schemeClr val="dk1"/>
                </a:solidFill>
                <a:highlight>
                  <a:srgbClr val="FFFFFF"/>
                </a:highlight>
              </a:rPr>
              <a:t>Substitute the </a:t>
            </a:r>
            <a:r>
              <a:rPr lang="en" sz="1800">
                <a:solidFill>
                  <a:srgbClr val="E36B00"/>
                </a:solidFill>
                <a:highlight>
                  <a:srgbClr val="FFFFFF"/>
                </a:highlight>
              </a:rPr>
              <a:t>corresponding values</a:t>
            </a:r>
            <a:r>
              <a:rPr lang="en" sz="1800">
                <a:solidFill>
                  <a:schemeClr val="dk1"/>
                </a:solidFill>
                <a:highlight>
                  <a:srgbClr val="FFFFFF"/>
                </a:highlight>
              </a:rPr>
              <a:t> for the values present after </a:t>
            </a:r>
            <a:r>
              <a:rPr lang="en" sz="1800">
                <a:solidFill>
                  <a:srgbClr val="E36B00"/>
                </a:solidFill>
                <a:highlight>
                  <a:srgbClr val="FFFFFF"/>
                </a:highlight>
              </a:rPr>
              <a:t>lower and upper boundaries</a:t>
            </a:r>
            <a:r>
              <a:rPr lang="en" sz="1800">
                <a:solidFill>
                  <a:schemeClr val="dk1"/>
                </a:solidFill>
                <a:highlight>
                  <a:srgbClr val="FFFFFF"/>
                </a:highlight>
              </a:rPr>
              <a:t>.</a:t>
            </a:r>
            <a:endParaRPr sz="3000">
              <a:solidFill>
                <a:schemeClr val="dk1"/>
              </a:solidFill>
            </a:endParaRPr>
          </a:p>
        </p:txBody>
      </p:sp>
      <p:pic>
        <p:nvPicPr>
          <p:cNvPr id="722" name="Google Shape;722;p35"/>
          <p:cNvPicPr preferRelativeResize="0"/>
          <p:nvPr/>
        </p:nvPicPr>
        <p:blipFill>
          <a:blip r:embed="rId3">
            <a:alphaModFix/>
          </a:blip>
          <a:stretch>
            <a:fillRect/>
          </a:stretch>
        </p:blipFill>
        <p:spPr>
          <a:xfrm>
            <a:off x="1595837" y="969038"/>
            <a:ext cx="6243324" cy="3548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6"/>
        <p:cNvGrpSpPr/>
        <p:nvPr/>
      </p:nvGrpSpPr>
      <p:grpSpPr>
        <a:xfrm>
          <a:off x="0" y="0"/>
          <a:ext cx="0" cy="0"/>
          <a:chOff x="0" y="0"/>
          <a:chExt cx="0" cy="0"/>
        </a:xfrm>
      </p:grpSpPr>
      <p:sp>
        <p:nvSpPr>
          <p:cNvPr id="727" name="Google Shape;727;p3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28" name="Google Shape;728;p36"/>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5.Transformations on the dataset(amb_pressure)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729" name="Google Shape;729;p36"/>
          <p:cNvSpPr txBox="1"/>
          <p:nvPr/>
        </p:nvSpPr>
        <p:spPr>
          <a:xfrm>
            <a:off x="457200" y="4447900"/>
            <a:ext cx="83013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000B9"/>
                </a:solidFill>
                <a:highlight>
                  <a:srgbClr val="EDFAFF"/>
                </a:highlight>
              </a:rPr>
              <a:t>Observation:</a:t>
            </a:r>
            <a:r>
              <a:rPr lang="en" sz="1800">
                <a:solidFill>
                  <a:schemeClr val="dk1"/>
                </a:solidFill>
                <a:highlight>
                  <a:srgbClr val="EDFAFF"/>
                </a:highlight>
              </a:rPr>
              <a:t> </a:t>
            </a:r>
            <a:r>
              <a:rPr lang="en" sz="1800">
                <a:solidFill>
                  <a:schemeClr val="dk1"/>
                </a:solidFill>
                <a:highlight>
                  <a:srgbClr val="FFFFFF"/>
                </a:highlight>
              </a:rPr>
              <a:t>Comparing Raw data with Log and Square Root transformed data</a:t>
            </a:r>
            <a:endParaRPr sz="1800">
              <a:solidFill>
                <a:schemeClr val="dk1"/>
              </a:solidFill>
              <a:highlight>
                <a:srgbClr val="FFFFFF"/>
              </a:highlight>
            </a:endParaRPr>
          </a:p>
          <a:p>
            <a:pPr marL="0" lvl="0" indent="0" algn="l" rtl="0">
              <a:spcBef>
                <a:spcPts val="0"/>
              </a:spcBef>
              <a:spcAft>
                <a:spcPts val="0"/>
              </a:spcAft>
              <a:buNone/>
            </a:pPr>
            <a:r>
              <a:rPr lang="en" sz="1800">
                <a:solidFill>
                  <a:schemeClr val="dk1"/>
                </a:solidFill>
                <a:highlight>
                  <a:srgbClr val="FFFFFF"/>
                </a:highlight>
              </a:rPr>
              <a:t>There is</a:t>
            </a:r>
            <a:r>
              <a:rPr lang="en" sz="1800">
                <a:solidFill>
                  <a:srgbClr val="E36B00"/>
                </a:solidFill>
                <a:highlight>
                  <a:srgbClr val="FFFFFF"/>
                </a:highlight>
              </a:rPr>
              <a:t> no significant</a:t>
            </a:r>
            <a:r>
              <a:rPr lang="en" sz="1800">
                <a:solidFill>
                  <a:schemeClr val="dk1"/>
                </a:solidFill>
                <a:highlight>
                  <a:srgbClr val="FFFFFF"/>
                </a:highlight>
              </a:rPr>
              <a:t> change in the distribution</a:t>
            </a:r>
            <a:endParaRPr sz="1800">
              <a:solidFill>
                <a:schemeClr val="dk1"/>
              </a:solidFill>
              <a:highlight>
                <a:srgbClr val="FFFFFF"/>
              </a:highlight>
            </a:endParaRPr>
          </a:p>
        </p:txBody>
      </p:sp>
      <p:pic>
        <p:nvPicPr>
          <p:cNvPr id="730" name="Google Shape;730;p36"/>
          <p:cNvPicPr preferRelativeResize="0"/>
          <p:nvPr/>
        </p:nvPicPr>
        <p:blipFill>
          <a:blip r:embed="rId3">
            <a:alphaModFix/>
          </a:blip>
          <a:stretch>
            <a:fillRect/>
          </a:stretch>
        </p:blipFill>
        <p:spPr>
          <a:xfrm>
            <a:off x="250650" y="902551"/>
            <a:ext cx="9344400" cy="3545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4"/>
        <p:cNvGrpSpPr/>
        <p:nvPr/>
      </p:nvGrpSpPr>
      <p:grpSpPr>
        <a:xfrm>
          <a:off x="0" y="0"/>
          <a:ext cx="0" cy="0"/>
          <a:chOff x="0" y="0"/>
          <a:chExt cx="0" cy="0"/>
        </a:xfrm>
      </p:grpSpPr>
      <p:sp>
        <p:nvSpPr>
          <p:cNvPr id="735" name="Google Shape;735;p3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36" name="Google Shape;736;p37"/>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5.Transformations on the dataset(exhaust_vacuum)</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737" name="Google Shape;737;p37"/>
          <p:cNvSpPr txBox="1"/>
          <p:nvPr/>
        </p:nvSpPr>
        <p:spPr>
          <a:xfrm>
            <a:off x="457200" y="4447900"/>
            <a:ext cx="83013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000B9"/>
                </a:solidFill>
                <a:highlight>
                  <a:srgbClr val="EDFAFF"/>
                </a:highlight>
              </a:rPr>
              <a:t>Observation:</a:t>
            </a:r>
            <a:r>
              <a:rPr lang="en" sz="1800">
                <a:solidFill>
                  <a:schemeClr val="dk1"/>
                </a:solidFill>
                <a:highlight>
                  <a:srgbClr val="EDFAFF"/>
                </a:highlight>
              </a:rPr>
              <a:t> </a:t>
            </a:r>
            <a:r>
              <a:rPr lang="en" sz="1800">
                <a:solidFill>
                  <a:schemeClr val="dk1"/>
                </a:solidFill>
                <a:highlight>
                  <a:srgbClr val="FFFFFF"/>
                </a:highlight>
              </a:rPr>
              <a:t>Comparing Raw data with Log and Square Root transformed data</a:t>
            </a:r>
            <a:endParaRPr sz="1800">
              <a:solidFill>
                <a:schemeClr val="dk1"/>
              </a:solidFill>
              <a:highlight>
                <a:srgbClr val="FFFFFF"/>
              </a:highlight>
            </a:endParaRPr>
          </a:p>
          <a:p>
            <a:pPr marL="0" lvl="0" indent="0" algn="l" rtl="0">
              <a:spcBef>
                <a:spcPts val="0"/>
              </a:spcBef>
              <a:spcAft>
                <a:spcPts val="0"/>
              </a:spcAft>
              <a:buNone/>
            </a:pPr>
            <a:r>
              <a:rPr lang="en" sz="1800">
                <a:solidFill>
                  <a:schemeClr val="dk1"/>
                </a:solidFill>
                <a:highlight>
                  <a:srgbClr val="FFFFFF"/>
                </a:highlight>
              </a:rPr>
              <a:t>There is </a:t>
            </a:r>
            <a:r>
              <a:rPr lang="en" sz="1800">
                <a:solidFill>
                  <a:srgbClr val="E36B00"/>
                </a:solidFill>
                <a:highlight>
                  <a:srgbClr val="FFFFFF"/>
                </a:highlight>
              </a:rPr>
              <a:t>no significant</a:t>
            </a:r>
            <a:r>
              <a:rPr lang="en" sz="1800">
                <a:solidFill>
                  <a:schemeClr val="dk1"/>
                </a:solidFill>
                <a:highlight>
                  <a:srgbClr val="FFFFFF"/>
                </a:highlight>
              </a:rPr>
              <a:t> change in the distribution</a:t>
            </a:r>
            <a:endParaRPr sz="1800">
              <a:solidFill>
                <a:schemeClr val="dk1"/>
              </a:solidFill>
              <a:highlight>
                <a:srgbClr val="FFFFFF"/>
              </a:highlight>
            </a:endParaRPr>
          </a:p>
        </p:txBody>
      </p:sp>
      <p:pic>
        <p:nvPicPr>
          <p:cNvPr id="738" name="Google Shape;738;p37"/>
          <p:cNvPicPr preferRelativeResize="0"/>
          <p:nvPr/>
        </p:nvPicPr>
        <p:blipFill>
          <a:blip r:embed="rId3">
            <a:alphaModFix/>
          </a:blip>
          <a:stretch>
            <a:fillRect/>
          </a:stretch>
        </p:blipFill>
        <p:spPr>
          <a:xfrm>
            <a:off x="0" y="934114"/>
            <a:ext cx="9143999" cy="34693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2"/>
        <p:cNvGrpSpPr/>
        <p:nvPr/>
      </p:nvGrpSpPr>
      <p:grpSpPr>
        <a:xfrm>
          <a:off x="0" y="0"/>
          <a:ext cx="0" cy="0"/>
          <a:chOff x="0" y="0"/>
          <a:chExt cx="0" cy="0"/>
        </a:xfrm>
      </p:grpSpPr>
      <p:sp>
        <p:nvSpPr>
          <p:cNvPr id="743" name="Google Shape;743;p3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44" name="Google Shape;744;p38"/>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5.Transformations on the dataset(r_humidity)</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745" name="Google Shape;745;p38"/>
          <p:cNvSpPr txBox="1"/>
          <p:nvPr/>
        </p:nvSpPr>
        <p:spPr>
          <a:xfrm>
            <a:off x="457200" y="4447900"/>
            <a:ext cx="83013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000B9"/>
                </a:solidFill>
                <a:highlight>
                  <a:srgbClr val="EDFAFF"/>
                </a:highlight>
              </a:rPr>
              <a:t>Observation:</a:t>
            </a:r>
            <a:r>
              <a:rPr lang="en" sz="1800">
                <a:solidFill>
                  <a:schemeClr val="dk1"/>
                </a:solidFill>
                <a:highlight>
                  <a:srgbClr val="EDFAFF"/>
                </a:highlight>
              </a:rPr>
              <a:t> </a:t>
            </a:r>
            <a:r>
              <a:rPr lang="en" sz="1800">
                <a:solidFill>
                  <a:schemeClr val="dk1"/>
                </a:solidFill>
                <a:highlight>
                  <a:srgbClr val="FFFFFF"/>
                </a:highlight>
              </a:rPr>
              <a:t>Comparing Raw data with Log and Square Root transformed data</a:t>
            </a:r>
            <a:endParaRPr sz="1800">
              <a:solidFill>
                <a:schemeClr val="dk1"/>
              </a:solidFill>
              <a:highlight>
                <a:srgbClr val="FFFFFF"/>
              </a:highlight>
            </a:endParaRPr>
          </a:p>
          <a:p>
            <a:pPr marL="0" lvl="0" indent="0" algn="l" rtl="0">
              <a:spcBef>
                <a:spcPts val="0"/>
              </a:spcBef>
              <a:spcAft>
                <a:spcPts val="0"/>
              </a:spcAft>
              <a:buNone/>
            </a:pPr>
            <a:r>
              <a:rPr lang="en" sz="1800">
                <a:solidFill>
                  <a:schemeClr val="dk1"/>
                </a:solidFill>
                <a:highlight>
                  <a:srgbClr val="FFFFFF"/>
                </a:highlight>
              </a:rPr>
              <a:t>There is </a:t>
            </a:r>
            <a:r>
              <a:rPr lang="en" sz="1800">
                <a:solidFill>
                  <a:srgbClr val="E36B00"/>
                </a:solidFill>
                <a:highlight>
                  <a:srgbClr val="FFFFFF"/>
                </a:highlight>
              </a:rPr>
              <a:t>slight change</a:t>
            </a:r>
            <a:r>
              <a:rPr lang="en" sz="1800">
                <a:solidFill>
                  <a:schemeClr val="dk1"/>
                </a:solidFill>
                <a:highlight>
                  <a:srgbClr val="FFFFFF"/>
                </a:highlight>
              </a:rPr>
              <a:t> in the distribution</a:t>
            </a:r>
            <a:endParaRPr sz="1800">
              <a:solidFill>
                <a:schemeClr val="dk1"/>
              </a:solidFill>
              <a:highlight>
                <a:srgbClr val="FFFFFF"/>
              </a:highlight>
            </a:endParaRPr>
          </a:p>
        </p:txBody>
      </p:sp>
      <p:pic>
        <p:nvPicPr>
          <p:cNvPr id="746" name="Google Shape;746;p38"/>
          <p:cNvPicPr preferRelativeResize="0"/>
          <p:nvPr/>
        </p:nvPicPr>
        <p:blipFill>
          <a:blip r:embed="rId3">
            <a:alphaModFix/>
          </a:blip>
          <a:stretch>
            <a:fillRect/>
          </a:stretch>
        </p:blipFill>
        <p:spPr>
          <a:xfrm>
            <a:off x="0" y="978589"/>
            <a:ext cx="9143999" cy="34693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0"/>
        <p:cNvGrpSpPr/>
        <p:nvPr/>
      </p:nvGrpSpPr>
      <p:grpSpPr>
        <a:xfrm>
          <a:off x="0" y="0"/>
          <a:ext cx="0" cy="0"/>
          <a:chOff x="0" y="0"/>
          <a:chExt cx="0" cy="0"/>
        </a:xfrm>
      </p:grpSpPr>
      <p:sp>
        <p:nvSpPr>
          <p:cNvPr id="751" name="Google Shape;751;p39"/>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52" name="Google Shape;752;p39"/>
          <p:cNvSpPr txBox="1">
            <a:spLocks noGrp="1"/>
          </p:cNvSpPr>
          <p:nvPr>
            <p:ph type="body" idx="1"/>
          </p:nvPr>
        </p:nvSpPr>
        <p:spPr>
          <a:xfrm>
            <a:off x="457200" y="545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5.Transformations on the dataset(temperature)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753" name="Google Shape;753;p39"/>
          <p:cNvSpPr txBox="1"/>
          <p:nvPr/>
        </p:nvSpPr>
        <p:spPr>
          <a:xfrm>
            <a:off x="457200" y="4447900"/>
            <a:ext cx="83013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000B9"/>
                </a:solidFill>
                <a:highlight>
                  <a:srgbClr val="EDFAFF"/>
                </a:highlight>
              </a:rPr>
              <a:t>Observation:</a:t>
            </a:r>
            <a:r>
              <a:rPr lang="en" sz="1800">
                <a:solidFill>
                  <a:schemeClr val="dk1"/>
                </a:solidFill>
                <a:highlight>
                  <a:srgbClr val="EDFAFF"/>
                </a:highlight>
              </a:rPr>
              <a:t> </a:t>
            </a:r>
            <a:r>
              <a:rPr lang="en" sz="1800">
                <a:solidFill>
                  <a:schemeClr val="dk1"/>
                </a:solidFill>
                <a:highlight>
                  <a:srgbClr val="FFFFFF"/>
                </a:highlight>
              </a:rPr>
              <a:t>Comparing Raw data with Log and Square Root transformed data</a:t>
            </a:r>
            <a:endParaRPr sz="1800">
              <a:solidFill>
                <a:schemeClr val="dk1"/>
              </a:solidFill>
              <a:highlight>
                <a:srgbClr val="FFFFFF"/>
              </a:highlight>
            </a:endParaRPr>
          </a:p>
          <a:p>
            <a:pPr marL="0" lvl="0" indent="0" algn="l" rtl="0">
              <a:spcBef>
                <a:spcPts val="0"/>
              </a:spcBef>
              <a:spcAft>
                <a:spcPts val="0"/>
              </a:spcAft>
              <a:buNone/>
            </a:pPr>
            <a:r>
              <a:rPr lang="en" sz="1800">
                <a:solidFill>
                  <a:schemeClr val="dk1"/>
                </a:solidFill>
                <a:highlight>
                  <a:srgbClr val="FFFFFF"/>
                </a:highlight>
              </a:rPr>
              <a:t>There is </a:t>
            </a:r>
            <a:r>
              <a:rPr lang="en" sz="1800">
                <a:solidFill>
                  <a:srgbClr val="E36B00"/>
                </a:solidFill>
                <a:highlight>
                  <a:srgbClr val="FFFFFF"/>
                </a:highlight>
              </a:rPr>
              <a:t>slight change</a:t>
            </a:r>
            <a:r>
              <a:rPr lang="en" sz="1800">
                <a:solidFill>
                  <a:schemeClr val="dk1"/>
                </a:solidFill>
                <a:highlight>
                  <a:srgbClr val="FFFFFF"/>
                </a:highlight>
              </a:rPr>
              <a:t> in the distribution</a:t>
            </a:r>
            <a:endParaRPr sz="1800">
              <a:solidFill>
                <a:schemeClr val="dk1"/>
              </a:solidFill>
              <a:highlight>
                <a:srgbClr val="FFFFFF"/>
              </a:highlight>
            </a:endParaRPr>
          </a:p>
        </p:txBody>
      </p:sp>
      <p:pic>
        <p:nvPicPr>
          <p:cNvPr id="754" name="Google Shape;754;p39"/>
          <p:cNvPicPr preferRelativeResize="0"/>
          <p:nvPr/>
        </p:nvPicPr>
        <p:blipFill>
          <a:blip r:embed="rId3">
            <a:alphaModFix/>
          </a:blip>
          <a:stretch>
            <a:fillRect/>
          </a:stretch>
        </p:blipFill>
        <p:spPr>
          <a:xfrm>
            <a:off x="0" y="978589"/>
            <a:ext cx="9143999" cy="34693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40"/>
          <p:cNvSpPr/>
          <p:nvPr/>
        </p:nvSpPr>
        <p:spPr>
          <a:xfrm>
            <a:off x="453154" y="2574646"/>
            <a:ext cx="4432244" cy="76248"/>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p:nvPr/>
        </p:nvSpPr>
        <p:spPr>
          <a:xfrm>
            <a:off x="4800040" y="2499489"/>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463322" y="891380"/>
            <a:ext cx="4422076" cy="1331826"/>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4800040" y="816222"/>
            <a:ext cx="267206" cy="225537"/>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a:off x="458254" y="1709163"/>
            <a:ext cx="6277054" cy="738552"/>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p:nvPr/>
        </p:nvSpPr>
        <p:spPr>
          <a:xfrm>
            <a:off x="6649949" y="1633974"/>
            <a:ext cx="267206" cy="226563"/>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p:nvPr/>
        </p:nvSpPr>
        <p:spPr>
          <a:xfrm>
            <a:off x="463322" y="2782926"/>
            <a:ext cx="6277054" cy="738552"/>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6655018" y="3370072"/>
            <a:ext cx="267206" cy="226563"/>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p:nvPr/>
        </p:nvSpPr>
        <p:spPr>
          <a:xfrm>
            <a:off x="463322" y="2971862"/>
            <a:ext cx="4422076" cy="1331826"/>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a:off x="4800040" y="4153309"/>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p:nvPr/>
        </p:nvSpPr>
        <p:spPr>
          <a:xfrm>
            <a:off x="936722" y="1416585"/>
            <a:ext cx="2330430" cy="2330398"/>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Fira Sans Medium"/>
                <a:ea typeface="Fira Sans Medium"/>
                <a:cs typeface="Fira Sans Medium"/>
                <a:sym typeface="Fira Sans Medium"/>
              </a:rPr>
              <a:t>Regression </a:t>
            </a:r>
            <a:endParaRPr sz="2400">
              <a:latin typeface="Fira Sans Medium"/>
              <a:ea typeface="Fira Sans Medium"/>
              <a:cs typeface="Fira Sans Medium"/>
              <a:sym typeface="Fira Sans Medium"/>
            </a:endParaRPr>
          </a:p>
          <a:p>
            <a:pPr marL="0" lvl="0" indent="0" algn="ctr" rtl="0">
              <a:spcBef>
                <a:spcPts val="0"/>
              </a:spcBef>
              <a:spcAft>
                <a:spcPts val="0"/>
              </a:spcAft>
              <a:buNone/>
            </a:pPr>
            <a:r>
              <a:rPr lang="en" sz="2400">
                <a:latin typeface="Fira Sans Medium"/>
                <a:ea typeface="Fira Sans Medium"/>
                <a:cs typeface="Fira Sans Medium"/>
                <a:sym typeface="Fira Sans Medium"/>
              </a:rPr>
              <a:t>Models</a:t>
            </a:r>
            <a:endParaRPr sz="2400">
              <a:latin typeface="Fira Sans Medium"/>
              <a:ea typeface="Fira Sans Medium"/>
              <a:cs typeface="Fira Sans Medium"/>
              <a:sym typeface="Fira Sans Medium"/>
            </a:endParaRPr>
          </a:p>
        </p:txBody>
      </p:sp>
      <p:sp>
        <p:nvSpPr>
          <p:cNvPr id="770" name="Google Shape;770;p40"/>
          <p:cNvSpPr/>
          <p:nvPr/>
        </p:nvSpPr>
        <p:spPr>
          <a:xfrm>
            <a:off x="5156613" y="3765235"/>
            <a:ext cx="1673162" cy="971210"/>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a:off x="5156613" y="3765235"/>
            <a:ext cx="430769" cy="971210"/>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3</a:t>
            </a:r>
            <a:endParaRPr sz="3000">
              <a:solidFill>
                <a:srgbClr val="FFFFFF"/>
              </a:solidFill>
              <a:latin typeface="Fira Sans SemiBold"/>
              <a:ea typeface="Fira Sans SemiBold"/>
              <a:cs typeface="Fira Sans SemiBold"/>
              <a:sym typeface="Fira Sans SemiBold"/>
            </a:endParaRPr>
          </a:p>
        </p:txBody>
      </p:sp>
      <p:sp>
        <p:nvSpPr>
          <p:cNvPr id="772" name="Google Shape;772;p40"/>
          <p:cNvSpPr/>
          <p:nvPr/>
        </p:nvSpPr>
        <p:spPr>
          <a:xfrm>
            <a:off x="5156613" y="411885"/>
            <a:ext cx="1673162" cy="971210"/>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a:off x="5156613" y="411885"/>
            <a:ext cx="430769" cy="971210"/>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1</a:t>
            </a:r>
            <a:endParaRPr sz="3000">
              <a:solidFill>
                <a:srgbClr val="FFFFFF"/>
              </a:solidFill>
              <a:latin typeface="Fira Sans SemiBold"/>
              <a:ea typeface="Fira Sans SemiBold"/>
              <a:cs typeface="Fira Sans SemiBold"/>
              <a:sym typeface="Fira Sans SemiBold"/>
            </a:endParaRPr>
          </a:p>
        </p:txBody>
      </p:sp>
      <p:sp>
        <p:nvSpPr>
          <p:cNvPr id="774" name="Google Shape;774;p40"/>
          <p:cNvSpPr/>
          <p:nvPr/>
        </p:nvSpPr>
        <p:spPr>
          <a:xfrm>
            <a:off x="5156613" y="2089089"/>
            <a:ext cx="1673162" cy="970184"/>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p:nvPr/>
        </p:nvSpPr>
        <p:spPr>
          <a:xfrm>
            <a:off x="5156613" y="2089089"/>
            <a:ext cx="430769" cy="970184"/>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2</a:t>
            </a:r>
            <a:endParaRPr sz="3000">
              <a:solidFill>
                <a:srgbClr val="FFFFFF"/>
              </a:solidFill>
              <a:latin typeface="Fira Sans SemiBold"/>
              <a:ea typeface="Fira Sans SemiBold"/>
              <a:cs typeface="Fira Sans SemiBold"/>
              <a:sym typeface="Fira Sans SemiBold"/>
            </a:endParaRPr>
          </a:p>
        </p:txBody>
      </p:sp>
      <p:sp>
        <p:nvSpPr>
          <p:cNvPr id="776" name="Google Shape;776;p40"/>
          <p:cNvSpPr/>
          <p:nvPr/>
        </p:nvSpPr>
        <p:spPr>
          <a:xfrm>
            <a:off x="7018680" y="1249974"/>
            <a:ext cx="1672168" cy="971210"/>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7018680" y="1249974"/>
            <a:ext cx="430769" cy="971210"/>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4</a:t>
            </a:r>
            <a:endParaRPr sz="3000">
              <a:solidFill>
                <a:srgbClr val="FFFFFF"/>
              </a:solidFill>
              <a:latin typeface="Fira Sans SemiBold"/>
              <a:ea typeface="Fira Sans SemiBold"/>
              <a:cs typeface="Fira Sans SemiBold"/>
              <a:sym typeface="Fira Sans SemiBold"/>
            </a:endParaRPr>
          </a:p>
        </p:txBody>
      </p:sp>
      <p:sp>
        <p:nvSpPr>
          <p:cNvPr id="778" name="Google Shape;778;p40"/>
          <p:cNvSpPr/>
          <p:nvPr/>
        </p:nvSpPr>
        <p:spPr>
          <a:xfrm>
            <a:off x="7018680" y="2927178"/>
            <a:ext cx="1672168" cy="971178"/>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7018680" y="2927178"/>
            <a:ext cx="430769" cy="971178"/>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5</a:t>
            </a:r>
            <a:endParaRPr sz="3000">
              <a:solidFill>
                <a:srgbClr val="FFFFFF"/>
              </a:solidFill>
              <a:latin typeface="Fira Sans SemiBold"/>
              <a:ea typeface="Fira Sans SemiBold"/>
              <a:cs typeface="Fira Sans SemiBold"/>
              <a:sym typeface="Fira Sans SemiBold"/>
            </a:endParaRPr>
          </a:p>
        </p:txBody>
      </p:sp>
      <p:sp>
        <p:nvSpPr>
          <p:cNvPr id="780" name="Google Shape;780;p40"/>
          <p:cNvSpPr txBox="1"/>
          <p:nvPr/>
        </p:nvSpPr>
        <p:spPr>
          <a:xfrm>
            <a:off x="5587375" y="686550"/>
            <a:ext cx="16248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Fira Sans Medium"/>
                <a:ea typeface="Fira Sans Medium"/>
                <a:cs typeface="Fira Sans Medium"/>
                <a:sym typeface="Fira Sans Medium"/>
              </a:rPr>
              <a:t>Multi Linear Regression</a:t>
            </a:r>
            <a:endParaRPr sz="1800">
              <a:latin typeface="Fira Sans Medium"/>
              <a:ea typeface="Fira Sans Medium"/>
              <a:cs typeface="Fira Sans Medium"/>
              <a:sym typeface="Fira Sans Medium"/>
            </a:endParaRPr>
          </a:p>
        </p:txBody>
      </p:sp>
      <p:sp>
        <p:nvSpPr>
          <p:cNvPr id="781" name="Google Shape;781;p40"/>
          <p:cNvSpPr txBox="1"/>
          <p:nvPr/>
        </p:nvSpPr>
        <p:spPr>
          <a:xfrm>
            <a:off x="5587375" y="2088550"/>
            <a:ext cx="1422300" cy="97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Fira Sans Medium"/>
                <a:ea typeface="Fira Sans Medium"/>
                <a:cs typeface="Fira Sans Medium"/>
                <a:sym typeface="Fira Sans Medium"/>
              </a:rPr>
              <a:t>Lasso  Ridge</a:t>
            </a:r>
            <a:endParaRPr sz="1800">
              <a:latin typeface="Fira Sans Medium"/>
              <a:ea typeface="Fira Sans Medium"/>
              <a:cs typeface="Fira Sans Medium"/>
              <a:sym typeface="Fira Sans Medium"/>
            </a:endParaRPr>
          </a:p>
        </p:txBody>
      </p:sp>
      <p:sp>
        <p:nvSpPr>
          <p:cNvPr id="782" name="Google Shape;782;p40"/>
          <p:cNvSpPr txBox="1"/>
          <p:nvPr/>
        </p:nvSpPr>
        <p:spPr>
          <a:xfrm>
            <a:off x="5587375" y="3774400"/>
            <a:ext cx="1329900" cy="9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Fira Sans Medium"/>
                <a:ea typeface="Fira Sans Medium"/>
                <a:cs typeface="Fira Sans Medium"/>
                <a:sym typeface="Fira Sans Medium"/>
              </a:rPr>
              <a:t>Ensemble Models</a:t>
            </a:r>
            <a:endParaRPr sz="1800">
              <a:latin typeface="Fira Sans Medium"/>
              <a:ea typeface="Fira Sans Medium"/>
              <a:cs typeface="Fira Sans Medium"/>
              <a:sym typeface="Fira Sans Medium"/>
            </a:endParaRPr>
          </a:p>
        </p:txBody>
      </p:sp>
      <p:sp>
        <p:nvSpPr>
          <p:cNvPr id="783" name="Google Shape;783;p40"/>
          <p:cNvSpPr txBox="1"/>
          <p:nvPr/>
        </p:nvSpPr>
        <p:spPr>
          <a:xfrm>
            <a:off x="7449450" y="3235163"/>
            <a:ext cx="142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Fira Sans Medium"/>
                <a:ea typeface="Fira Sans Medium"/>
                <a:cs typeface="Fira Sans Medium"/>
                <a:sym typeface="Fira Sans Medium"/>
              </a:rPr>
              <a:t>KNN Regressor</a:t>
            </a:r>
            <a:endParaRPr sz="1800">
              <a:latin typeface="Fira Sans Medium"/>
              <a:ea typeface="Fira Sans Medium"/>
              <a:cs typeface="Fira Sans Medium"/>
              <a:sym typeface="Fira Sans Medium"/>
            </a:endParaRPr>
          </a:p>
        </p:txBody>
      </p:sp>
      <p:sp>
        <p:nvSpPr>
          <p:cNvPr id="784" name="Google Shape;784;p40"/>
          <p:cNvSpPr txBox="1"/>
          <p:nvPr/>
        </p:nvSpPr>
        <p:spPr>
          <a:xfrm>
            <a:off x="7449450" y="1557975"/>
            <a:ext cx="142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Fira Sans Medium"/>
                <a:ea typeface="Fira Sans Medium"/>
                <a:cs typeface="Fira Sans Medium"/>
                <a:sym typeface="Fira Sans Medium"/>
              </a:rPr>
              <a:t>Decision Tree Regression</a:t>
            </a:r>
            <a:endParaRPr sz="1800">
              <a:latin typeface="Fira Sans Medium"/>
              <a:ea typeface="Fira Sans Medium"/>
              <a:cs typeface="Fira Sans Medium"/>
              <a:sym typeface="Fira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41"/>
          <p:cNvSpPr txBox="1">
            <a:spLocks noGrp="1"/>
          </p:cNvSpPr>
          <p:nvPr>
            <p:ph type="title"/>
          </p:nvPr>
        </p:nvSpPr>
        <p:spPr>
          <a:xfrm>
            <a:off x="216975" y="16407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E36B00"/>
                </a:solidFill>
                <a:latin typeface="Proxima Nova Extrabold"/>
                <a:ea typeface="Proxima Nova Extrabold"/>
                <a:cs typeface="Proxima Nova Extrabold"/>
                <a:sym typeface="Proxima Nova Extrabold"/>
              </a:rPr>
              <a:t>MODEL</a:t>
            </a:r>
            <a:r>
              <a:rPr lang="en">
                <a:solidFill>
                  <a:srgbClr val="E36B00"/>
                </a:solidFill>
                <a:latin typeface="Proxima Nova Extrabold"/>
                <a:ea typeface="Proxima Nova Extrabold"/>
                <a:cs typeface="Proxima Nova Extrabold"/>
                <a:sym typeface="Proxima Nova Extrabold"/>
              </a:rPr>
              <a:t> </a:t>
            </a:r>
            <a:r>
              <a:rPr lang="en" sz="4400">
                <a:solidFill>
                  <a:srgbClr val="444444"/>
                </a:solidFill>
                <a:latin typeface="Proxima Nova Extrabold"/>
                <a:ea typeface="Proxima Nova Extrabold"/>
                <a:cs typeface="Proxima Nova Extrabold"/>
                <a:sym typeface="Proxima Nova Extrabold"/>
              </a:rPr>
              <a:t>BUILDING</a:t>
            </a:r>
            <a:endParaRPr sz="4400">
              <a:solidFill>
                <a:srgbClr val="444444"/>
              </a:solidFill>
              <a:latin typeface="Proxima Nova Extrabold"/>
              <a:ea typeface="Proxima Nova Extrabold"/>
              <a:cs typeface="Proxima Nova Extrabold"/>
              <a:sym typeface="Proxima Nova Extrabold"/>
            </a:endParaRPr>
          </a:p>
        </p:txBody>
      </p:sp>
      <p:sp>
        <p:nvSpPr>
          <p:cNvPr id="790" name="Google Shape;790;p4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In order to develop various combinations of models, we will take into consideration various models(dtree,svr,knn…) and data transformations(sqrt,raw,log…)</a:t>
            </a:r>
            <a:endParaRPr/>
          </a:p>
          <a:p>
            <a:pPr marL="0" lvl="0" indent="0" algn="just" rtl="0">
              <a:spcBef>
                <a:spcPts val="1600"/>
              </a:spcBef>
              <a:spcAft>
                <a:spcPts val="1600"/>
              </a:spcAft>
              <a:buNone/>
            </a:pPr>
            <a:r>
              <a:rPr lang="en"/>
              <a:t>We will take into account various model evaluation metrics, including r-squared value, rmse, mse, and amse.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2"/>
          <p:cNvSpPr txBox="1"/>
          <p:nvPr/>
        </p:nvSpPr>
        <p:spPr>
          <a:xfrm>
            <a:off x="545150" y="983600"/>
            <a:ext cx="7977300" cy="42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796" name="Google Shape;796;p42"/>
          <p:cNvSpPr txBox="1"/>
          <p:nvPr/>
        </p:nvSpPr>
        <p:spPr>
          <a:xfrm>
            <a:off x="0" y="1472075"/>
            <a:ext cx="2340600" cy="18219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E36B00"/>
                </a:solidFill>
              </a:rPr>
              <a:t>MODELS</a:t>
            </a:r>
            <a:endParaRPr sz="2300" b="1">
              <a:solidFill>
                <a:srgbClr val="E36B00"/>
              </a:solidFill>
            </a:endParaRPr>
          </a:p>
          <a:p>
            <a:pPr marL="0" lvl="0" indent="0" algn="l" rtl="0">
              <a:spcBef>
                <a:spcPts val="0"/>
              </a:spcBef>
              <a:spcAft>
                <a:spcPts val="0"/>
              </a:spcAft>
              <a:buNone/>
            </a:pPr>
            <a:r>
              <a:rPr lang="en" sz="1800">
                <a:solidFill>
                  <a:schemeClr val="dk2"/>
                </a:solidFill>
              </a:rPr>
              <a:t>(arranged according to the training R-Squared value)</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rgbClr val="5000B9"/>
                </a:solidFill>
              </a:rPr>
              <a:t>Observation:</a:t>
            </a:r>
            <a:endParaRPr sz="1800">
              <a:solidFill>
                <a:srgbClr val="5000B9"/>
              </a:solidFill>
            </a:endParaRPr>
          </a:p>
          <a:p>
            <a:pPr marL="0" lvl="0" indent="0" algn="l" rtl="0">
              <a:spcBef>
                <a:spcPts val="0"/>
              </a:spcBef>
              <a:spcAft>
                <a:spcPts val="0"/>
              </a:spcAft>
              <a:buNone/>
            </a:pPr>
            <a:r>
              <a:rPr lang="en" sz="1800">
                <a:solidFill>
                  <a:srgbClr val="E36B00"/>
                </a:solidFill>
              </a:rPr>
              <a:t>Random Forest</a:t>
            </a:r>
            <a:r>
              <a:rPr lang="en" sz="1800">
                <a:solidFill>
                  <a:schemeClr val="dk2"/>
                </a:solidFill>
              </a:rPr>
              <a:t> </a:t>
            </a:r>
            <a:r>
              <a:rPr lang="en" sz="1800">
                <a:solidFill>
                  <a:srgbClr val="E36B00"/>
                </a:solidFill>
              </a:rPr>
              <a:t>Square Root </a:t>
            </a:r>
            <a:r>
              <a:rPr lang="en" sz="1800">
                <a:solidFill>
                  <a:schemeClr val="dk2"/>
                </a:solidFill>
              </a:rPr>
              <a:t>Data have the best Training R-squared value</a:t>
            </a:r>
            <a:endParaRPr sz="1800">
              <a:solidFill>
                <a:schemeClr val="dk2"/>
              </a:solidFill>
            </a:endParaRPr>
          </a:p>
        </p:txBody>
      </p:sp>
      <p:pic>
        <p:nvPicPr>
          <p:cNvPr id="797" name="Google Shape;797;p42"/>
          <p:cNvPicPr preferRelativeResize="0"/>
          <p:nvPr/>
        </p:nvPicPr>
        <p:blipFill>
          <a:blip r:embed="rId3">
            <a:alphaModFix/>
          </a:blip>
          <a:stretch>
            <a:fillRect/>
          </a:stretch>
        </p:blipFill>
        <p:spPr>
          <a:xfrm>
            <a:off x="2753300" y="0"/>
            <a:ext cx="6079574" cy="3293974"/>
          </a:xfrm>
          <a:prstGeom prst="rect">
            <a:avLst/>
          </a:prstGeom>
          <a:noFill/>
          <a:ln>
            <a:noFill/>
          </a:ln>
        </p:spPr>
      </p:pic>
      <p:pic>
        <p:nvPicPr>
          <p:cNvPr id="798" name="Google Shape;798;p42"/>
          <p:cNvPicPr preferRelativeResize="0"/>
          <p:nvPr/>
        </p:nvPicPr>
        <p:blipFill>
          <a:blip r:embed="rId4">
            <a:alphaModFix/>
          </a:blip>
          <a:stretch>
            <a:fillRect/>
          </a:stretch>
        </p:blipFill>
        <p:spPr>
          <a:xfrm>
            <a:off x="2630500" y="3419425"/>
            <a:ext cx="6278575" cy="158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5"/>
          <p:cNvSpPr txBox="1">
            <a:spLocks noGrp="1"/>
          </p:cNvSpPr>
          <p:nvPr>
            <p:ph type="title"/>
          </p:nvPr>
        </p:nvSpPr>
        <p:spPr>
          <a:xfrm>
            <a:off x="255800" y="151462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444444"/>
                </a:solidFill>
                <a:latin typeface="Proxima Nova Extrabold"/>
                <a:ea typeface="Proxima Nova Extrabold"/>
                <a:cs typeface="Proxima Nova Extrabold"/>
                <a:sym typeface="Proxima Nova Extrabold"/>
              </a:rPr>
              <a:t>BUSINESS OBJECTIVE</a:t>
            </a:r>
            <a:endParaRPr>
              <a:solidFill>
                <a:srgbClr val="444444"/>
              </a:solidFill>
              <a:latin typeface="Proxima Nova Extrabold"/>
              <a:ea typeface="Proxima Nova Extrabold"/>
              <a:cs typeface="Proxima Nova Extrabold"/>
              <a:sym typeface="Proxima Nova Extrabold"/>
            </a:endParaRPr>
          </a:p>
        </p:txBody>
      </p:sp>
      <p:sp>
        <p:nvSpPr>
          <p:cNvPr id="179" name="Google Shape;179;p15"/>
          <p:cNvSpPr txBox="1">
            <a:spLocks noGrp="1"/>
          </p:cNvSpPr>
          <p:nvPr>
            <p:ph type="body" idx="2"/>
          </p:nvPr>
        </p:nvSpPr>
        <p:spPr>
          <a:xfrm>
            <a:off x="4949200" y="937600"/>
            <a:ext cx="3837000" cy="3695100"/>
          </a:xfrm>
          <a:prstGeom prst="rect">
            <a:avLst/>
          </a:prstGeom>
        </p:spPr>
        <p:txBody>
          <a:bodyPr spcFirstLastPara="1" wrap="square" lIns="91425" tIns="91425" rIns="91425" bIns="91425" anchor="ctr" anchorCtr="0">
            <a:noAutofit/>
          </a:bodyPr>
          <a:lstStyle/>
          <a:p>
            <a:pPr marL="0" lvl="0" indent="0" algn="just" rtl="0">
              <a:spcBef>
                <a:spcPts val="1200"/>
              </a:spcBef>
              <a:spcAft>
                <a:spcPts val="0"/>
              </a:spcAft>
              <a:buClr>
                <a:schemeClr val="dk1"/>
              </a:buClr>
              <a:buSzPts val="1100"/>
              <a:buFont typeface="Arial"/>
              <a:buNone/>
            </a:pPr>
            <a:r>
              <a:rPr lang="en" sz="1500">
                <a:solidFill>
                  <a:schemeClr val="dk1"/>
                </a:solidFill>
              </a:rPr>
              <a:t>A combined-cycle power plant comprises gas turbines, steam turbines, and heat recovery steam generators. In this type of plant, the electricity is generated by gas and steam turbines combined in one cycle. Then, it is transferred from one turbine to another. We have to model the energy generated as a function of exhaust vacuum and ambient variables and use that model to improve the plant's performance. </a:t>
            </a:r>
            <a:endParaRPr sz="1500">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3"/>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E36B00"/>
                </a:solidFill>
              </a:rPr>
              <a:t>Visualization of Training R-Square</a:t>
            </a:r>
            <a:endParaRPr b="1">
              <a:solidFill>
                <a:srgbClr val="E36B00"/>
              </a:solidFill>
            </a:endParaRPr>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endParaRPr b="1"/>
          </a:p>
        </p:txBody>
      </p:sp>
      <p:pic>
        <p:nvPicPr>
          <p:cNvPr id="804" name="Google Shape;804;p43"/>
          <p:cNvPicPr preferRelativeResize="0"/>
          <p:nvPr/>
        </p:nvPicPr>
        <p:blipFill rotWithShape="1">
          <a:blip r:embed="rId3">
            <a:alphaModFix/>
          </a:blip>
          <a:srcRect t="1066" b="1095"/>
          <a:stretch/>
        </p:blipFill>
        <p:spPr>
          <a:xfrm>
            <a:off x="1201025" y="479825"/>
            <a:ext cx="7099229" cy="4663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44"/>
          <p:cNvSpPr txBox="1"/>
          <p:nvPr/>
        </p:nvSpPr>
        <p:spPr>
          <a:xfrm>
            <a:off x="545150" y="983600"/>
            <a:ext cx="7977300" cy="42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810" name="Google Shape;810;p44"/>
          <p:cNvSpPr txBox="1"/>
          <p:nvPr/>
        </p:nvSpPr>
        <p:spPr>
          <a:xfrm>
            <a:off x="0" y="1472075"/>
            <a:ext cx="2340600" cy="18219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E36B00"/>
                </a:solidFill>
              </a:rPr>
              <a:t>MODELS</a:t>
            </a:r>
            <a:endParaRPr sz="2300" b="1">
              <a:solidFill>
                <a:srgbClr val="E36B00"/>
              </a:solidFill>
            </a:endParaRPr>
          </a:p>
          <a:p>
            <a:pPr marL="0" lvl="0" indent="0" algn="l" rtl="0">
              <a:spcBef>
                <a:spcPts val="0"/>
              </a:spcBef>
              <a:spcAft>
                <a:spcPts val="0"/>
              </a:spcAft>
              <a:buNone/>
            </a:pPr>
            <a:r>
              <a:rPr lang="en" sz="1800">
                <a:solidFill>
                  <a:schemeClr val="dk2"/>
                </a:solidFill>
              </a:rPr>
              <a:t>(arranged according to the testing R-Squared value)</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rgbClr val="5000B9"/>
                </a:solidFill>
              </a:rPr>
              <a:t>Observation:</a:t>
            </a:r>
            <a:endParaRPr sz="1800">
              <a:solidFill>
                <a:srgbClr val="5000B9"/>
              </a:solidFill>
            </a:endParaRPr>
          </a:p>
          <a:p>
            <a:pPr marL="0" lvl="0" indent="0" algn="l" rtl="0">
              <a:spcBef>
                <a:spcPts val="0"/>
              </a:spcBef>
              <a:spcAft>
                <a:spcPts val="0"/>
              </a:spcAft>
              <a:buNone/>
            </a:pPr>
            <a:r>
              <a:rPr lang="en" sz="1800">
                <a:solidFill>
                  <a:srgbClr val="E36B00"/>
                </a:solidFill>
              </a:rPr>
              <a:t>XGBoost</a:t>
            </a:r>
            <a:r>
              <a:rPr lang="en" sz="1800">
                <a:solidFill>
                  <a:schemeClr val="dk2"/>
                </a:solidFill>
              </a:rPr>
              <a:t> </a:t>
            </a:r>
            <a:r>
              <a:rPr lang="en" sz="1800">
                <a:solidFill>
                  <a:srgbClr val="E36B00"/>
                </a:solidFill>
              </a:rPr>
              <a:t> Normalized</a:t>
            </a:r>
            <a:r>
              <a:rPr lang="en" sz="1800">
                <a:solidFill>
                  <a:schemeClr val="dk2"/>
                </a:solidFill>
              </a:rPr>
              <a:t> Data have the best Testing R-squared value</a:t>
            </a:r>
            <a:endParaRPr sz="1800">
              <a:solidFill>
                <a:schemeClr val="dk2"/>
              </a:solidFill>
            </a:endParaRPr>
          </a:p>
        </p:txBody>
      </p:sp>
      <p:pic>
        <p:nvPicPr>
          <p:cNvPr id="811" name="Google Shape;811;p44"/>
          <p:cNvPicPr preferRelativeResize="0"/>
          <p:nvPr/>
        </p:nvPicPr>
        <p:blipFill rotWithShape="1">
          <a:blip r:embed="rId3">
            <a:alphaModFix/>
          </a:blip>
          <a:srcRect l="15315" t="23120" r="8109" b="5957"/>
          <a:stretch/>
        </p:blipFill>
        <p:spPr>
          <a:xfrm>
            <a:off x="2172275" y="0"/>
            <a:ext cx="6218458" cy="3239725"/>
          </a:xfrm>
          <a:prstGeom prst="rect">
            <a:avLst/>
          </a:prstGeom>
          <a:noFill/>
          <a:ln>
            <a:noFill/>
          </a:ln>
        </p:spPr>
      </p:pic>
      <p:pic>
        <p:nvPicPr>
          <p:cNvPr id="812" name="Google Shape;812;p44"/>
          <p:cNvPicPr preferRelativeResize="0"/>
          <p:nvPr/>
        </p:nvPicPr>
        <p:blipFill rotWithShape="1">
          <a:blip r:embed="rId4">
            <a:alphaModFix/>
          </a:blip>
          <a:srcRect l="15312" t="23318" r="9443" b="39051"/>
          <a:stretch/>
        </p:blipFill>
        <p:spPr>
          <a:xfrm>
            <a:off x="2188200" y="3239725"/>
            <a:ext cx="6008827" cy="16902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4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36B00"/>
                </a:solidFill>
              </a:rPr>
              <a:t>Visualization of Testing R-Square</a:t>
            </a:r>
            <a:endParaRPr b="1">
              <a:solidFill>
                <a:srgbClr val="E36B00"/>
              </a:solidFill>
            </a:endParaRPr>
          </a:p>
          <a:p>
            <a:pPr marL="0" lvl="0" indent="0" algn="l" rtl="0">
              <a:spcBef>
                <a:spcPts val="0"/>
              </a:spcBef>
              <a:spcAft>
                <a:spcPts val="0"/>
              </a:spcAft>
              <a:buNone/>
            </a:pPr>
            <a:endParaRPr b="1"/>
          </a:p>
          <a:p>
            <a:pPr marL="0" lvl="0" indent="0" algn="l" rtl="0">
              <a:spcBef>
                <a:spcPts val="0"/>
              </a:spcBef>
              <a:spcAft>
                <a:spcPts val="0"/>
              </a:spcAft>
              <a:buNone/>
            </a:pPr>
            <a:endParaRPr b="1"/>
          </a:p>
        </p:txBody>
      </p:sp>
      <p:pic>
        <p:nvPicPr>
          <p:cNvPr id="818" name="Google Shape;818;p45"/>
          <p:cNvPicPr preferRelativeResize="0"/>
          <p:nvPr/>
        </p:nvPicPr>
        <p:blipFill rotWithShape="1">
          <a:blip r:embed="rId3">
            <a:alphaModFix/>
          </a:blip>
          <a:srcRect t="-1300" b="1300"/>
          <a:stretch/>
        </p:blipFill>
        <p:spPr>
          <a:xfrm>
            <a:off x="1385176" y="470600"/>
            <a:ext cx="6959428" cy="4672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6"/>
          <p:cNvSpPr txBox="1">
            <a:spLocks noGrp="1"/>
          </p:cNvSpPr>
          <p:nvPr>
            <p:ph type="title"/>
          </p:nvPr>
        </p:nvSpPr>
        <p:spPr>
          <a:xfrm>
            <a:off x="265500" y="1233175"/>
            <a:ext cx="4045200" cy="1482300"/>
          </a:xfrm>
          <a:prstGeom prst="rect">
            <a:avLst/>
          </a:prstGeom>
          <a:effectLst>
            <a:outerShdw blurRad="28575" dist="57150" dir="2400000" algn="bl" rotWithShape="0">
              <a:srgbClr val="000000">
                <a:alpha val="2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E36B00"/>
                </a:solidFill>
                <a:latin typeface="Proxima Nova Extrabold"/>
                <a:ea typeface="Proxima Nova Extrabold"/>
                <a:cs typeface="Proxima Nova Extrabold"/>
                <a:sym typeface="Proxima Nova Extrabold"/>
              </a:rPr>
              <a:t>FINAL </a:t>
            </a:r>
            <a:r>
              <a:rPr lang="en" sz="4600">
                <a:solidFill>
                  <a:schemeClr val="dk2"/>
                </a:solidFill>
                <a:latin typeface="Proxima Nova Extrabold"/>
                <a:ea typeface="Proxima Nova Extrabold"/>
                <a:cs typeface="Proxima Nova Extrabold"/>
                <a:sym typeface="Proxima Nova Extrabold"/>
              </a:rPr>
              <a:t>MODEL</a:t>
            </a:r>
            <a:endParaRPr sz="4600">
              <a:solidFill>
                <a:schemeClr val="dk2"/>
              </a:solidFill>
              <a:latin typeface="Proxima Nova Extrabold"/>
              <a:ea typeface="Proxima Nova Extrabold"/>
              <a:cs typeface="Proxima Nova Extrabold"/>
              <a:sym typeface="Proxima Nova Extrabold"/>
            </a:endParaRPr>
          </a:p>
        </p:txBody>
      </p:sp>
      <p:sp>
        <p:nvSpPr>
          <p:cNvPr id="824" name="Google Shape;824;p46"/>
          <p:cNvSpPr txBox="1">
            <a:spLocks noGrp="1"/>
          </p:cNvSpPr>
          <p:nvPr>
            <p:ph type="body" idx="2"/>
          </p:nvPr>
        </p:nvSpPr>
        <p:spPr>
          <a:xfrm>
            <a:off x="4774525" y="565500"/>
            <a:ext cx="4145700" cy="4012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Since the</a:t>
            </a:r>
            <a:r>
              <a:rPr lang="en">
                <a:solidFill>
                  <a:srgbClr val="E36B00"/>
                </a:solidFill>
              </a:rPr>
              <a:t> XGBoost with Cube Root data</a:t>
            </a:r>
            <a:r>
              <a:rPr lang="en"/>
              <a:t> Model has a best Testing and Training R squared value, we can select it as the final model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4600">
                <a:solidFill>
                  <a:srgbClr val="E36B00"/>
                </a:solidFill>
                <a:latin typeface="Proxima Nova Extrabold"/>
                <a:ea typeface="Proxima Nova Extrabold"/>
                <a:cs typeface="Proxima Nova Extrabold"/>
                <a:sym typeface="Proxima Nova Extrabold"/>
              </a:rPr>
              <a:t>FINAL </a:t>
            </a:r>
            <a:r>
              <a:rPr lang="en" sz="4600">
                <a:solidFill>
                  <a:schemeClr val="dk2"/>
                </a:solidFill>
                <a:latin typeface="Proxima Nova Extrabold"/>
                <a:ea typeface="Proxima Nova Extrabold"/>
                <a:cs typeface="Proxima Nova Extrabold"/>
                <a:sym typeface="Proxima Nova Extrabold"/>
              </a:rPr>
              <a:t>MODEL</a:t>
            </a:r>
            <a:endParaRPr sz="4600">
              <a:solidFill>
                <a:schemeClr val="dk2"/>
              </a:solidFill>
              <a:latin typeface="Proxima Nova Extrabold"/>
              <a:ea typeface="Proxima Nova Extrabold"/>
              <a:cs typeface="Proxima Nova Extrabold"/>
              <a:sym typeface="Proxima Nova Extrabold"/>
            </a:endParaRPr>
          </a:p>
          <a:p>
            <a:pPr marL="0" lvl="0" indent="0" algn="l" rtl="0">
              <a:spcBef>
                <a:spcPts val="0"/>
              </a:spcBef>
              <a:spcAft>
                <a:spcPts val="0"/>
              </a:spcAft>
              <a:buNone/>
            </a:pPr>
            <a:endParaRPr/>
          </a:p>
        </p:txBody>
      </p:sp>
      <p:pic>
        <p:nvPicPr>
          <p:cNvPr id="830" name="Google Shape;830;p47"/>
          <p:cNvPicPr preferRelativeResize="0"/>
          <p:nvPr/>
        </p:nvPicPr>
        <p:blipFill rotWithShape="1">
          <a:blip r:embed="rId3">
            <a:alphaModFix/>
          </a:blip>
          <a:srcRect l="7928" t="26218" r="27928" b="18093"/>
          <a:stretch/>
        </p:blipFill>
        <p:spPr>
          <a:xfrm>
            <a:off x="388850" y="1093925"/>
            <a:ext cx="5503354" cy="2687674"/>
          </a:xfrm>
          <a:prstGeom prst="rect">
            <a:avLst/>
          </a:prstGeom>
          <a:noFill/>
          <a:ln>
            <a:noFill/>
          </a:ln>
        </p:spPr>
      </p:pic>
      <p:pic>
        <p:nvPicPr>
          <p:cNvPr id="831" name="Google Shape;831;p47"/>
          <p:cNvPicPr preferRelativeResize="0"/>
          <p:nvPr/>
        </p:nvPicPr>
        <p:blipFill rotWithShape="1">
          <a:blip r:embed="rId4">
            <a:alphaModFix/>
          </a:blip>
          <a:srcRect l="4627" t="47410" r="42549" b="28602"/>
          <a:stretch/>
        </p:blipFill>
        <p:spPr>
          <a:xfrm>
            <a:off x="569825" y="3781600"/>
            <a:ext cx="4794350" cy="1288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grpSp>
        <p:nvGrpSpPr>
          <p:cNvPr id="836" name="Google Shape;836;p48"/>
          <p:cNvGrpSpPr/>
          <p:nvPr/>
        </p:nvGrpSpPr>
        <p:grpSpPr>
          <a:xfrm>
            <a:off x="4493231" y="1088670"/>
            <a:ext cx="4207415" cy="2966160"/>
            <a:chOff x="2523825" y="1354400"/>
            <a:chExt cx="4476450" cy="3155825"/>
          </a:xfrm>
        </p:grpSpPr>
        <p:sp>
          <p:nvSpPr>
            <p:cNvPr id="837" name="Google Shape;837;p48"/>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8"/>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8"/>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8"/>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8"/>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8"/>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8"/>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8"/>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8"/>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8"/>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8"/>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8"/>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8"/>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8"/>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8"/>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8"/>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8"/>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8"/>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48"/>
          <p:cNvSpPr txBox="1"/>
          <p:nvPr/>
        </p:nvSpPr>
        <p:spPr>
          <a:xfrm>
            <a:off x="271725" y="1952976"/>
            <a:ext cx="4053900" cy="1960500"/>
          </a:xfrm>
          <a:prstGeom prst="rect">
            <a:avLst/>
          </a:prstGeom>
          <a:noFill/>
          <a:ln>
            <a:noFill/>
          </a:ln>
          <a:effectLst>
            <a:outerShdw blurRad="57150" dist="57150" dir="4020000" algn="bl" rotWithShape="0">
              <a:srgbClr val="000000">
                <a:alpha val="40000"/>
              </a:srgbClr>
            </a:outerShdw>
          </a:effectLst>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5000">
                <a:latin typeface="Proxima Nova Extrabold"/>
                <a:ea typeface="Proxima Nova Extrabold"/>
                <a:cs typeface="Proxima Nova Extrabold"/>
                <a:sym typeface="Proxima Nova Extrabold"/>
              </a:rPr>
              <a:t>STRE</a:t>
            </a:r>
            <a:r>
              <a:rPr lang="en" sz="5000">
                <a:solidFill>
                  <a:srgbClr val="E36B00"/>
                </a:solidFill>
                <a:latin typeface="Proxima Nova Extrabold"/>
                <a:ea typeface="Proxima Nova Extrabold"/>
                <a:cs typeface="Proxima Nova Extrabold"/>
                <a:sym typeface="Proxima Nova Extrabold"/>
              </a:rPr>
              <a:t>AMLIT</a:t>
            </a:r>
            <a:endParaRPr sz="5000">
              <a:solidFill>
                <a:srgbClr val="E36B00"/>
              </a:solidFill>
              <a:highlight>
                <a:srgbClr val="FFFFFF"/>
              </a:highlight>
              <a:latin typeface="Proxima Nova Extrabold"/>
              <a:ea typeface="Proxima Nova Extrabold"/>
              <a:cs typeface="Proxima Nova Extrabold"/>
              <a:sym typeface="Proxima Nova Extrabold"/>
            </a:endParaRPr>
          </a:p>
        </p:txBody>
      </p:sp>
      <p:sp>
        <p:nvSpPr>
          <p:cNvPr id="947" name="Google Shape;947;p48"/>
          <p:cNvSpPr txBox="1"/>
          <p:nvPr/>
        </p:nvSpPr>
        <p:spPr>
          <a:xfrm>
            <a:off x="397600" y="2779950"/>
            <a:ext cx="32958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chemeClr val="dk1"/>
                </a:solidFill>
                <a:latin typeface="Fira Sans"/>
                <a:ea typeface="Fira Sans"/>
                <a:cs typeface="Fira Sans"/>
                <a:sym typeface="Fira Sans"/>
              </a:rPr>
              <a:t>Deploy the model using streamlit</a:t>
            </a:r>
            <a:endParaRPr sz="1700">
              <a:solidFill>
                <a:schemeClr val="dk1"/>
              </a:solidFill>
              <a:latin typeface="Fira Sans"/>
              <a:ea typeface="Fira Sans"/>
              <a:cs typeface="Fira Sans"/>
              <a:sym typeface="Fira Sans"/>
            </a:endParaRPr>
          </a:p>
          <a:p>
            <a:pPr marL="0" lvl="0" indent="0" algn="l" rtl="0">
              <a:spcBef>
                <a:spcPts val="0"/>
              </a:spcBef>
              <a:spcAft>
                <a:spcPts val="0"/>
              </a:spcAft>
              <a:buNone/>
            </a:pPr>
            <a:endParaRPr sz="1500">
              <a:latin typeface="Roboto"/>
              <a:ea typeface="Roboto"/>
              <a:cs typeface="Roboto"/>
              <a:sym typeface="Roboto"/>
            </a:endParaRPr>
          </a:p>
        </p:txBody>
      </p:sp>
      <p:pic>
        <p:nvPicPr>
          <p:cNvPr id="948" name="Google Shape;948;p48"/>
          <p:cNvPicPr preferRelativeResize="0"/>
          <p:nvPr/>
        </p:nvPicPr>
        <p:blipFill rotWithShape="1">
          <a:blip r:embed="rId3">
            <a:alphaModFix/>
          </a:blip>
          <a:srcRect l="-144030" t="5150" r="144030" b="-5150"/>
          <a:stretch/>
        </p:blipFill>
        <p:spPr>
          <a:xfrm>
            <a:off x="271725" y="48475"/>
            <a:ext cx="51435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49"/>
          <p:cNvSpPr txBox="1">
            <a:spLocks noGrp="1"/>
          </p:cNvSpPr>
          <p:nvPr>
            <p:ph type="title"/>
          </p:nvPr>
        </p:nvSpPr>
        <p:spPr>
          <a:xfrm>
            <a:off x="311700" y="125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36B00"/>
                </a:solidFill>
              </a:rPr>
              <a:t>STREAMLIT</a:t>
            </a:r>
            <a:endParaRPr b="1">
              <a:solidFill>
                <a:srgbClr val="E36B00"/>
              </a:solidFill>
            </a:endParaRPr>
          </a:p>
        </p:txBody>
      </p:sp>
      <p:pic>
        <p:nvPicPr>
          <p:cNvPr id="954" name="Google Shape;954;p49"/>
          <p:cNvPicPr preferRelativeResize="0"/>
          <p:nvPr/>
        </p:nvPicPr>
        <p:blipFill rotWithShape="1">
          <a:blip r:embed="rId3">
            <a:alphaModFix/>
          </a:blip>
          <a:srcRect l="1261" t="8687" r="3897" b="6551"/>
          <a:stretch/>
        </p:blipFill>
        <p:spPr>
          <a:xfrm>
            <a:off x="345200" y="721250"/>
            <a:ext cx="8493998" cy="4007718"/>
          </a:xfrm>
          <a:prstGeom prst="rect">
            <a:avLst/>
          </a:prstGeom>
          <a:noFill/>
          <a:ln>
            <a:noFill/>
          </a:ln>
          <a:effectLst>
            <a:outerShdw blurRad="242888" dist="38100" dir="4620000" algn="bl" rotWithShape="0">
              <a:srgbClr val="000000"/>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50"/>
          <p:cNvSpPr txBox="1">
            <a:spLocks noGrp="1"/>
          </p:cNvSpPr>
          <p:nvPr>
            <p:ph type="title"/>
          </p:nvPr>
        </p:nvSpPr>
        <p:spPr>
          <a:xfrm>
            <a:off x="0" y="470575"/>
            <a:ext cx="8847900" cy="3184200"/>
          </a:xfrm>
          <a:prstGeom prst="rect">
            <a:avLst/>
          </a:prstGeom>
          <a:effectLst>
            <a:outerShdw blurRad="57150" dist="11430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1200" b="1">
                <a:solidFill>
                  <a:srgbClr val="252525"/>
                </a:solidFill>
                <a:latin typeface="Great Vibes"/>
                <a:ea typeface="Great Vibes"/>
                <a:cs typeface="Great Vibes"/>
                <a:sym typeface="Great Vibes"/>
              </a:rPr>
              <a:t>Thank</a:t>
            </a:r>
            <a:r>
              <a:rPr lang="en" sz="11200" b="1">
                <a:solidFill>
                  <a:srgbClr val="444444"/>
                </a:solidFill>
                <a:latin typeface="Great Vibes"/>
                <a:ea typeface="Great Vibes"/>
                <a:cs typeface="Great Vibes"/>
                <a:sym typeface="Great Vibes"/>
              </a:rPr>
              <a:t> </a:t>
            </a:r>
            <a:r>
              <a:rPr lang="en" sz="11200" b="1">
                <a:solidFill>
                  <a:srgbClr val="E36B00"/>
                </a:solidFill>
                <a:latin typeface="Great Vibes"/>
                <a:ea typeface="Great Vibes"/>
                <a:cs typeface="Great Vibes"/>
                <a:sym typeface="Great Vibes"/>
              </a:rPr>
              <a:t>You</a:t>
            </a:r>
            <a:endParaRPr sz="11200" b="1">
              <a:solidFill>
                <a:srgbClr val="E36B00"/>
              </a:solidFill>
              <a:latin typeface="Great Vibes"/>
              <a:ea typeface="Great Vibes"/>
              <a:cs typeface="Great Vibes"/>
              <a:sym typeface="Great Vibe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6"/>
          <p:cNvSpPr txBox="1">
            <a:spLocks noGrp="1"/>
          </p:cNvSpPr>
          <p:nvPr>
            <p:ph type="title"/>
          </p:nvPr>
        </p:nvSpPr>
        <p:spPr>
          <a:xfrm>
            <a:off x="166675" y="1776650"/>
            <a:ext cx="46776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latin typeface="Proxima Nova Extrabold"/>
                <a:ea typeface="Proxima Nova Extrabold"/>
                <a:cs typeface="Proxima Nova Extrabold"/>
                <a:sym typeface="Proxima Nova Extrabold"/>
              </a:rPr>
              <a:t>DATASET DETAILS</a:t>
            </a:r>
            <a:endParaRPr>
              <a:solidFill>
                <a:schemeClr val="dk2"/>
              </a:solidFill>
              <a:latin typeface="Proxima Nova Extrabold"/>
              <a:ea typeface="Proxima Nova Extrabold"/>
              <a:cs typeface="Proxima Nova Extrabold"/>
              <a:sym typeface="Proxima Nova Extrabold"/>
            </a:endParaRPr>
          </a:p>
        </p:txBody>
      </p:sp>
      <p:sp>
        <p:nvSpPr>
          <p:cNvPr id="185" name="Google Shape;185;p16"/>
          <p:cNvSpPr txBox="1">
            <a:spLocks noGrp="1"/>
          </p:cNvSpPr>
          <p:nvPr>
            <p:ph type="body" idx="2"/>
          </p:nvPr>
        </p:nvSpPr>
        <p:spPr>
          <a:xfrm>
            <a:off x="4551300" y="567900"/>
            <a:ext cx="4087500" cy="4093800"/>
          </a:xfrm>
          <a:prstGeom prst="rect">
            <a:avLst/>
          </a:prstGeom>
        </p:spPr>
        <p:txBody>
          <a:bodyPr spcFirstLastPara="1" wrap="square" lIns="91425" tIns="91425" rIns="91425" bIns="91425" anchor="ctr" anchorCtr="0">
            <a:noAutofit/>
          </a:bodyPr>
          <a:lstStyle/>
          <a:p>
            <a:pPr marL="0" lvl="0" indent="0" algn="just" rtl="0">
              <a:spcBef>
                <a:spcPts val="1200"/>
              </a:spcBef>
              <a:spcAft>
                <a:spcPts val="0"/>
              </a:spcAft>
              <a:buClr>
                <a:schemeClr val="dk1"/>
              </a:buClr>
              <a:buSzPts val="1100"/>
              <a:buFont typeface="Arial"/>
              <a:buNone/>
            </a:pPr>
            <a:r>
              <a:rPr lang="en" sz="1200">
                <a:solidFill>
                  <a:schemeClr val="dk1"/>
                </a:solidFill>
              </a:rPr>
              <a:t>This is a project where the variable to be predicted is energy production The data file contains 9568 observations with five variables collected from a combined cycle power plant over six years when the power plant was set to work with a full load.</a:t>
            </a:r>
            <a:endParaRPr sz="1200" i="1">
              <a:solidFill>
                <a:schemeClr val="dk1"/>
              </a:solidFill>
            </a:endParaRPr>
          </a:p>
          <a:p>
            <a:pPr marL="0" lvl="0" indent="0" algn="l" rtl="0">
              <a:spcBef>
                <a:spcPts val="1200"/>
              </a:spcBef>
              <a:spcAft>
                <a:spcPts val="0"/>
              </a:spcAft>
              <a:buClr>
                <a:schemeClr val="dk1"/>
              </a:buClr>
              <a:buSzPts val="1100"/>
              <a:buFont typeface="Arial"/>
              <a:buNone/>
            </a:pPr>
            <a:r>
              <a:rPr lang="en" sz="1200" i="1">
                <a:solidFill>
                  <a:schemeClr val="dk1"/>
                </a:solidFill>
              </a:rPr>
              <a:t>The variables, or features, are the following:</a:t>
            </a:r>
            <a:endParaRPr sz="1200" i="1">
              <a:solidFill>
                <a:schemeClr val="dk1"/>
              </a:solidFill>
            </a:endParaRPr>
          </a:p>
          <a:p>
            <a:pPr marL="0" lvl="0" indent="0" algn="l" rtl="0">
              <a:spcBef>
                <a:spcPts val="1200"/>
              </a:spcBef>
              <a:spcAft>
                <a:spcPts val="0"/>
              </a:spcAft>
              <a:buClr>
                <a:schemeClr val="dk1"/>
              </a:buClr>
              <a:buSzPts val="1100"/>
              <a:buFont typeface="Arial"/>
              <a:buNone/>
            </a:pPr>
            <a:r>
              <a:rPr lang="en" sz="1200" b="1">
                <a:solidFill>
                  <a:schemeClr val="dk1"/>
                </a:solidFill>
              </a:rPr>
              <a:t>temperature, in degrees Celsius.</a:t>
            </a:r>
            <a:endParaRPr sz="1200" b="1">
              <a:solidFill>
                <a:schemeClr val="dk1"/>
              </a:solidFill>
            </a:endParaRPr>
          </a:p>
          <a:p>
            <a:pPr marL="0" lvl="0" indent="0" algn="l" rtl="0">
              <a:spcBef>
                <a:spcPts val="1200"/>
              </a:spcBef>
              <a:spcAft>
                <a:spcPts val="0"/>
              </a:spcAft>
              <a:buClr>
                <a:schemeClr val="dk1"/>
              </a:buClr>
              <a:buSzPts val="1100"/>
              <a:buFont typeface="Arial"/>
              <a:buNone/>
            </a:pPr>
            <a:r>
              <a:rPr lang="en" sz="1200" b="1">
                <a:solidFill>
                  <a:schemeClr val="dk1"/>
                </a:solidFill>
              </a:rPr>
              <a:t>exhaust_vacuum, in cm Hg.</a:t>
            </a:r>
            <a:endParaRPr sz="1200" b="1">
              <a:solidFill>
                <a:schemeClr val="dk1"/>
              </a:solidFill>
            </a:endParaRPr>
          </a:p>
          <a:p>
            <a:pPr marL="0" lvl="0" indent="0" algn="l" rtl="0">
              <a:spcBef>
                <a:spcPts val="1200"/>
              </a:spcBef>
              <a:spcAft>
                <a:spcPts val="0"/>
              </a:spcAft>
              <a:buClr>
                <a:schemeClr val="dk1"/>
              </a:buClr>
              <a:buSzPts val="1100"/>
              <a:buFont typeface="Arial"/>
              <a:buNone/>
            </a:pPr>
            <a:r>
              <a:rPr lang="en" sz="1200" b="1">
                <a:solidFill>
                  <a:schemeClr val="dk1"/>
                </a:solidFill>
              </a:rPr>
              <a:t>amb_pressure, in millibar. (Ambient pressure)</a:t>
            </a:r>
            <a:endParaRPr sz="1200" b="1">
              <a:solidFill>
                <a:schemeClr val="dk1"/>
              </a:solidFill>
            </a:endParaRPr>
          </a:p>
          <a:p>
            <a:pPr marL="0" lvl="0" indent="0" algn="l" rtl="0">
              <a:spcBef>
                <a:spcPts val="1200"/>
              </a:spcBef>
              <a:spcAft>
                <a:spcPts val="0"/>
              </a:spcAft>
              <a:buClr>
                <a:schemeClr val="dk1"/>
              </a:buClr>
              <a:buSzPts val="1100"/>
              <a:buFont typeface="Arial"/>
              <a:buNone/>
            </a:pPr>
            <a:r>
              <a:rPr lang="en" sz="1200" b="1">
                <a:solidFill>
                  <a:schemeClr val="dk1"/>
                </a:solidFill>
              </a:rPr>
              <a:t>r_humidity, in percentage. (Relative humidity)</a:t>
            </a:r>
            <a:endParaRPr sz="1200" b="1">
              <a:solidFill>
                <a:schemeClr val="dk1"/>
              </a:solidFill>
            </a:endParaRPr>
          </a:p>
          <a:p>
            <a:pPr marL="0" lvl="0" indent="0" algn="l" rtl="0">
              <a:spcBef>
                <a:spcPts val="1200"/>
              </a:spcBef>
              <a:spcAft>
                <a:spcPts val="0"/>
              </a:spcAft>
              <a:buClr>
                <a:schemeClr val="dk1"/>
              </a:buClr>
              <a:buSzPts val="1100"/>
              <a:buFont typeface="Arial"/>
              <a:buNone/>
            </a:pPr>
            <a:r>
              <a:rPr lang="en" sz="1200" b="1">
                <a:solidFill>
                  <a:schemeClr val="dk1"/>
                </a:solidFill>
              </a:rPr>
              <a:t>energy_production, in MW, net hourly electrical energy output.</a:t>
            </a:r>
            <a:endParaRPr sz="1200" b="1">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7"/>
          <p:cNvSpPr/>
          <p:nvPr/>
        </p:nvSpPr>
        <p:spPr>
          <a:xfrm>
            <a:off x="3711162" y="539949"/>
            <a:ext cx="1435519" cy="783002"/>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2685444" y="1545995"/>
            <a:ext cx="2051526" cy="2051482"/>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2735954" y="1684545"/>
            <a:ext cx="1949087" cy="1774382"/>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5010524" y="1962752"/>
            <a:ext cx="84229" cy="84229"/>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4808482" y="1868731"/>
            <a:ext cx="378873" cy="378918"/>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4798646" y="2184422"/>
            <a:ext cx="74392" cy="74437"/>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4791645" y="2162002"/>
            <a:ext cx="58973" cy="5755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4837946" y="2206886"/>
            <a:ext cx="57555" cy="576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4091454" y="1175584"/>
            <a:ext cx="367664" cy="283479"/>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4127919" y="1310279"/>
            <a:ext cx="66018" cy="115111"/>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4207894" y="1277979"/>
            <a:ext cx="66018" cy="147411"/>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4287869" y="1244305"/>
            <a:ext cx="66018" cy="18108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4367888" y="1212050"/>
            <a:ext cx="65974" cy="213341"/>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4127919" y="1120820"/>
            <a:ext cx="305943" cy="126365"/>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4764972" y="3057235"/>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4767763" y="2978944"/>
            <a:ext cx="67392" cy="47453"/>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
          <p:cNvSpPr/>
          <p:nvPr/>
        </p:nvSpPr>
        <p:spPr>
          <a:xfrm>
            <a:off x="4783227" y="3110847"/>
            <a:ext cx="67392" cy="47453"/>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5143845" y="3057235"/>
            <a:ext cx="71601" cy="26673"/>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5145219" y="2978944"/>
            <a:ext cx="67392" cy="47453"/>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5129800" y="3110847"/>
            <a:ext cx="67392" cy="47453"/>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4931967" y="3243859"/>
            <a:ext cx="119276" cy="22464"/>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4951595" y="3281741"/>
            <a:ext cx="82811" cy="22464"/>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4853365" y="2911286"/>
            <a:ext cx="276479" cy="322780"/>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4884248" y="2970481"/>
            <a:ext cx="75810" cy="130264"/>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3126037" y="2167585"/>
            <a:ext cx="1168920" cy="697444"/>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3154128" y="2747127"/>
            <a:ext cx="1119783" cy="96856"/>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3632605" y="2756919"/>
            <a:ext cx="197877" cy="197922"/>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3461401" y="2925332"/>
            <a:ext cx="551495" cy="5055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3378635" y="2484738"/>
            <a:ext cx="168413" cy="169831"/>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3617186" y="2403345"/>
            <a:ext cx="168413" cy="249806"/>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3854320" y="2317743"/>
            <a:ext cx="168413" cy="335408"/>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a:off x="3719581" y="3579178"/>
            <a:ext cx="44" cy="82793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4693415" y="2573132"/>
            <a:ext cx="827930" cy="44"/>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3719581" y="760246"/>
            <a:ext cx="44" cy="827886"/>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4415563" y="1313071"/>
            <a:ext cx="552913" cy="552913"/>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4408562" y="3269114"/>
            <a:ext cx="552913" cy="552869"/>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4960014" y="2571714"/>
            <a:ext cx="781629" cy="1435474"/>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4958596" y="1136284"/>
            <a:ext cx="783046" cy="1435474"/>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a:off x="3711162" y="3820521"/>
            <a:ext cx="1435519" cy="783046"/>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txBox="1"/>
          <p:nvPr/>
        </p:nvSpPr>
        <p:spPr>
          <a:xfrm>
            <a:off x="429350" y="1335650"/>
            <a:ext cx="2228100"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2"/>
                </a:solidFill>
              </a:rPr>
              <a:t>Work Flow</a:t>
            </a:r>
            <a:endParaRPr sz="2800" b="1">
              <a:solidFill>
                <a:schemeClr val="dk2"/>
              </a:solidFill>
            </a:endParaRPr>
          </a:p>
        </p:txBody>
      </p:sp>
      <p:sp>
        <p:nvSpPr>
          <p:cNvPr id="230" name="Google Shape;230;p17"/>
          <p:cNvSpPr txBox="1"/>
          <p:nvPr/>
        </p:nvSpPr>
        <p:spPr>
          <a:xfrm>
            <a:off x="6008575" y="744725"/>
            <a:ext cx="2412600" cy="35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00FFFF"/>
                </a:solidFill>
                <a:latin typeface="Fira Sans Extra Condensed Medium"/>
                <a:ea typeface="Fira Sans Extra Condensed Medium"/>
                <a:cs typeface="Fira Sans Extra Condensed Medium"/>
                <a:sym typeface="Fira Sans Extra Condensed Medium"/>
              </a:rPr>
              <a:t>EDA</a:t>
            </a:r>
            <a:endParaRPr sz="2400">
              <a:solidFill>
                <a:srgbClr val="00FFFF"/>
              </a:solidFill>
              <a:latin typeface="Fira Sans Extra Condensed Medium"/>
              <a:ea typeface="Fira Sans Extra Condensed Medium"/>
              <a:cs typeface="Fira Sans Extra Condensed Medium"/>
              <a:sym typeface="Fira Sans Extra Condensed Medium"/>
            </a:endParaRPr>
          </a:p>
        </p:txBody>
      </p:sp>
      <p:sp>
        <p:nvSpPr>
          <p:cNvPr id="231" name="Google Shape;231;p17"/>
          <p:cNvSpPr txBox="1"/>
          <p:nvPr/>
        </p:nvSpPr>
        <p:spPr>
          <a:xfrm>
            <a:off x="6008582" y="1149025"/>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Identifies general patterns in the data</a:t>
            </a:r>
            <a:endParaRPr sz="1200">
              <a:latin typeface="Fira Sans"/>
              <a:ea typeface="Fira Sans"/>
              <a:cs typeface="Fira Sans"/>
              <a:sym typeface="Fira Sans"/>
            </a:endParaRPr>
          </a:p>
        </p:txBody>
      </p:sp>
      <p:sp>
        <p:nvSpPr>
          <p:cNvPr id="232" name="Google Shape;232;p17"/>
          <p:cNvSpPr txBox="1"/>
          <p:nvPr/>
        </p:nvSpPr>
        <p:spPr>
          <a:xfrm>
            <a:off x="6008582" y="1822338"/>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Model Building</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233" name="Google Shape;233;p17"/>
          <p:cNvSpPr txBox="1"/>
          <p:nvPr/>
        </p:nvSpPr>
        <p:spPr>
          <a:xfrm>
            <a:off x="6008582" y="2157454"/>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Exploring different models in Regression</a:t>
            </a:r>
            <a:endParaRPr sz="1200">
              <a:latin typeface="Fira Sans"/>
              <a:ea typeface="Fira Sans"/>
              <a:cs typeface="Fira Sans"/>
              <a:sym typeface="Fira Sans"/>
            </a:endParaRPr>
          </a:p>
        </p:txBody>
      </p:sp>
      <p:sp>
        <p:nvSpPr>
          <p:cNvPr id="234" name="Google Shape;234;p17"/>
          <p:cNvSpPr txBox="1"/>
          <p:nvPr/>
        </p:nvSpPr>
        <p:spPr>
          <a:xfrm>
            <a:off x="6008582" y="27616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2A365"/>
                </a:solidFill>
                <a:latin typeface="Fira Sans Extra Condensed Medium"/>
                <a:ea typeface="Fira Sans Extra Condensed Medium"/>
                <a:cs typeface="Fira Sans Extra Condensed Medium"/>
                <a:sym typeface="Fira Sans Extra Condensed Medium"/>
              </a:rPr>
              <a:t>Model Evaluation</a:t>
            </a:r>
            <a:endParaRPr sz="2300">
              <a:solidFill>
                <a:srgbClr val="F2A365"/>
              </a:solidFill>
              <a:latin typeface="Fira Sans Extra Condensed Medium"/>
              <a:ea typeface="Fira Sans Extra Condensed Medium"/>
              <a:cs typeface="Fira Sans Extra Condensed Medium"/>
              <a:sym typeface="Fira Sans Extra Condensed Medium"/>
            </a:endParaRPr>
          </a:p>
        </p:txBody>
      </p:sp>
      <p:sp>
        <p:nvSpPr>
          <p:cNvPr id="235" name="Google Shape;235;p17"/>
          <p:cNvSpPr txBox="1"/>
          <p:nvPr/>
        </p:nvSpPr>
        <p:spPr>
          <a:xfrm>
            <a:off x="6008582" y="3116800"/>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Evaluating the model  based on regression metrics</a:t>
            </a:r>
            <a:endParaRPr sz="1200">
              <a:latin typeface="Fira Sans"/>
              <a:ea typeface="Fira Sans"/>
              <a:cs typeface="Fira Sans"/>
              <a:sym typeface="Fira Sans"/>
            </a:endParaRPr>
          </a:p>
        </p:txBody>
      </p:sp>
      <p:sp>
        <p:nvSpPr>
          <p:cNvPr id="236" name="Google Shape;236;p17"/>
          <p:cNvSpPr txBox="1"/>
          <p:nvPr/>
        </p:nvSpPr>
        <p:spPr>
          <a:xfrm>
            <a:off x="6008575" y="3759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222831"/>
                </a:solidFill>
                <a:latin typeface="Fira Sans Extra Condensed Medium"/>
                <a:ea typeface="Fira Sans Extra Condensed Medium"/>
                <a:cs typeface="Fira Sans Extra Condensed Medium"/>
                <a:sym typeface="Fira Sans Extra Condensed Medium"/>
              </a:rPr>
              <a:t>Model Deployment</a:t>
            </a:r>
            <a:endParaRPr sz="2300">
              <a:solidFill>
                <a:srgbClr val="222831"/>
              </a:solidFill>
              <a:latin typeface="Fira Sans Extra Condensed Medium"/>
              <a:ea typeface="Fira Sans Extra Condensed Medium"/>
              <a:cs typeface="Fira Sans Extra Condensed Medium"/>
              <a:sym typeface="Fira Sans Extra Condensed Medium"/>
            </a:endParaRPr>
          </a:p>
        </p:txBody>
      </p:sp>
      <p:sp>
        <p:nvSpPr>
          <p:cNvPr id="237" name="Google Shape;237;p17"/>
          <p:cNvSpPr txBox="1"/>
          <p:nvPr/>
        </p:nvSpPr>
        <p:spPr>
          <a:xfrm>
            <a:off x="6008575" y="4076150"/>
            <a:ext cx="2412600" cy="49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Deploy the end results using flask/streamlit </a:t>
            </a:r>
            <a:endParaRPr sz="1200">
              <a:latin typeface="Fira Sans"/>
              <a:ea typeface="Fira Sans"/>
              <a:cs typeface="Fira Sans"/>
              <a:sym typeface="Fira Sans"/>
            </a:endParaRPr>
          </a:p>
        </p:txBody>
      </p:sp>
      <p:cxnSp>
        <p:nvCxnSpPr>
          <p:cNvPr id="238" name="Google Shape;238;p17"/>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239" name="Google Shape;239;p17"/>
          <p:cNvCxnSpPr/>
          <p:nvPr/>
        </p:nvCxnSpPr>
        <p:spPr>
          <a:xfrm>
            <a:off x="6079325" y="217755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240" name="Google Shape;240;p17"/>
          <p:cNvCxnSpPr/>
          <p:nvPr/>
        </p:nvCxnSpPr>
        <p:spPr>
          <a:xfrm>
            <a:off x="6079325" y="31168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241" name="Google Shape;241;p17"/>
          <p:cNvCxnSpPr/>
          <p:nvPr/>
        </p:nvCxnSpPr>
        <p:spPr>
          <a:xfrm>
            <a:off x="6079325" y="4114300"/>
            <a:ext cx="297600" cy="0"/>
          </a:xfrm>
          <a:prstGeom prst="straightConnector1">
            <a:avLst/>
          </a:prstGeom>
          <a:noFill/>
          <a:ln w="9525" cap="flat" cmpd="sng">
            <a:solidFill>
              <a:schemeClr val="dk2"/>
            </a:solidFill>
            <a:prstDash val="solid"/>
            <a:round/>
            <a:headEnd type="none" w="med" len="med"/>
            <a:tailEnd type="none" w="med" len="med"/>
          </a:ln>
        </p:spPr>
      </p:cxnSp>
      <p:grpSp>
        <p:nvGrpSpPr>
          <p:cNvPr id="242" name="Google Shape;242;p17"/>
          <p:cNvGrpSpPr/>
          <p:nvPr/>
        </p:nvGrpSpPr>
        <p:grpSpPr>
          <a:xfrm>
            <a:off x="3967971" y="3684401"/>
            <a:ext cx="305940" cy="317151"/>
            <a:chOff x="1420592" y="411720"/>
            <a:chExt cx="308376" cy="355591"/>
          </a:xfrm>
        </p:grpSpPr>
        <p:sp>
          <p:nvSpPr>
            <p:cNvPr id="243" name="Google Shape;243;p17"/>
            <p:cNvSpPr/>
            <p:nvPr/>
          </p:nvSpPr>
          <p:spPr>
            <a:xfrm>
              <a:off x="1420592" y="412159"/>
              <a:ext cx="159668" cy="355152"/>
            </a:xfrm>
            <a:custGeom>
              <a:avLst/>
              <a:gdLst/>
              <a:ahLst/>
              <a:cxnLst/>
              <a:rect l="l" t="t" r="r" b="b"/>
              <a:pathLst>
                <a:path w="5100" h="11344" extrusionOk="0">
                  <a:moveTo>
                    <a:pt x="3930" y="0"/>
                  </a:moveTo>
                  <a:cubicBezTo>
                    <a:pt x="3653" y="0"/>
                    <a:pt x="3371" y="82"/>
                    <a:pt x="3073" y="196"/>
                  </a:cubicBezTo>
                  <a:cubicBezTo>
                    <a:pt x="2724" y="292"/>
                    <a:pt x="2566" y="545"/>
                    <a:pt x="2408" y="735"/>
                  </a:cubicBezTo>
                  <a:cubicBezTo>
                    <a:pt x="2281" y="893"/>
                    <a:pt x="2154" y="1052"/>
                    <a:pt x="1996" y="1147"/>
                  </a:cubicBezTo>
                  <a:cubicBezTo>
                    <a:pt x="1901" y="1210"/>
                    <a:pt x="1806" y="1242"/>
                    <a:pt x="1679" y="1242"/>
                  </a:cubicBezTo>
                  <a:cubicBezTo>
                    <a:pt x="1616" y="1273"/>
                    <a:pt x="1521" y="1305"/>
                    <a:pt x="1457" y="1337"/>
                  </a:cubicBezTo>
                  <a:cubicBezTo>
                    <a:pt x="1046" y="1463"/>
                    <a:pt x="729" y="1875"/>
                    <a:pt x="666" y="2350"/>
                  </a:cubicBezTo>
                  <a:cubicBezTo>
                    <a:pt x="634" y="2730"/>
                    <a:pt x="697" y="3110"/>
                    <a:pt x="887" y="3458"/>
                  </a:cubicBezTo>
                  <a:cubicBezTo>
                    <a:pt x="919" y="3522"/>
                    <a:pt x="951" y="3585"/>
                    <a:pt x="982" y="3617"/>
                  </a:cubicBezTo>
                  <a:cubicBezTo>
                    <a:pt x="982" y="3617"/>
                    <a:pt x="951" y="3617"/>
                    <a:pt x="951" y="3648"/>
                  </a:cubicBezTo>
                  <a:cubicBezTo>
                    <a:pt x="919" y="3680"/>
                    <a:pt x="887" y="3712"/>
                    <a:pt x="856" y="3743"/>
                  </a:cubicBezTo>
                  <a:cubicBezTo>
                    <a:pt x="317" y="4218"/>
                    <a:pt x="1" y="4820"/>
                    <a:pt x="64" y="5422"/>
                  </a:cubicBezTo>
                  <a:cubicBezTo>
                    <a:pt x="64" y="5675"/>
                    <a:pt x="191" y="5897"/>
                    <a:pt x="286" y="6119"/>
                  </a:cubicBezTo>
                  <a:cubicBezTo>
                    <a:pt x="412" y="6340"/>
                    <a:pt x="539" y="6562"/>
                    <a:pt x="507" y="6784"/>
                  </a:cubicBezTo>
                  <a:cubicBezTo>
                    <a:pt x="476" y="6879"/>
                    <a:pt x="444" y="6974"/>
                    <a:pt x="381" y="7037"/>
                  </a:cubicBezTo>
                  <a:lnTo>
                    <a:pt x="349" y="7132"/>
                  </a:lnTo>
                  <a:cubicBezTo>
                    <a:pt x="1" y="7924"/>
                    <a:pt x="191" y="8905"/>
                    <a:pt x="824" y="9507"/>
                  </a:cubicBezTo>
                  <a:lnTo>
                    <a:pt x="856" y="9539"/>
                  </a:lnTo>
                  <a:cubicBezTo>
                    <a:pt x="919" y="9602"/>
                    <a:pt x="982" y="9665"/>
                    <a:pt x="982" y="9729"/>
                  </a:cubicBezTo>
                  <a:cubicBezTo>
                    <a:pt x="1014" y="9792"/>
                    <a:pt x="1014" y="9824"/>
                    <a:pt x="1014" y="9887"/>
                  </a:cubicBezTo>
                  <a:lnTo>
                    <a:pt x="1014" y="9951"/>
                  </a:lnTo>
                  <a:cubicBezTo>
                    <a:pt x="1077" y="10362"/>
                    <a:pt x="1299" y="10711"/>
                    <a:pt x="1679" y="10932"/>
                  </a:cubicBezTo>
                  <a:cubicBezTo>
                    <a:pt x="1996" y="11091"/>
                    <a:pt x="2313" y="11122"/>
                    <a:pt x="2598" y="11154"/>
                  </a:cubicBezTo>
                  <a:cubicBezTo>
                    <a:pt x="2724" y="11154"/>
                    <a:pt x="2851" y="11186"/>
                    <a:pt x="3009" y="11217"/>
                  </a:cubicBezTo>
                  <a:cubicBezTo>
                    <a:pt x="3073" y="11217"/>
                    <a:pt x="3136" y="11249"/>
                    <a:pt x="3199" y="11249"/>
                  </a:cubicBezTo>
                  <a:cubicBezTo>
                    <a:pt x="3358" y="11281"/>
                    <a:pt x="3484" y="11312"/>
                    <a:pt x="3643" y="11344"/>
                  </a:cubicBezTo>
                  <a:lnTo>
                    <a:pt x="3769" y="11344"/>
                  </a:lnTo>
                  <a:cubicBezTo>
                    <a:pt x="3991" y="11344"/>
                    <a:pt x="4181" y="11281"/>
                    <a:pt x="4339" y="11217"/>
                  </a:cubicBezTo>
                  <a:cubicBezTo>
                    <a:pt x="4561" y="11059"/>
                    <a:pt x="4719" y="10742"/>
                    <a:pt x="4783" y="10331"/>
                  </a:cubicBezTo>
                  <a:cubicBezTo>
                    <a:pt x="4941" y="9380"/>
                    <a:pt x="5004" y="8304"/>
                    <a:pt x="4909" y="7069"/>
                  </a:cubicBezTo>
                  <a:cubicBezTo>
                    <a:pt x="4909" y="6784"/>
                    <a:pt x="4878" y="6530"/>
                    <a:pt x="4719" y="6277"/>
                  </a:cubicBezTo>
                  <a:cubicBezTo>
                    <a:pt x="4561" y="6087"/>
                    <a:pt x="4308" y="5960"/>
                    <a:pt x="4023" y="5960"/>
                  </a:cubicBezTo>
                  <a:cubicBezTo>
                    <a:pt x="3769" y="5960"/>
                    <a:pt x="3516" y="6087"/>
                    <a:pt x="3358" y="6309"/>
                  </a:cubicBezTo>
                  <a:cubicBezTo>
                    <a:pt x="3326" y="6340"/>
                    <a:pt x="3326" y="6435"/>
                    <a:pt x="3389" y="6467"/>
                  </a:cubicBezTo>
                  <a:cubicBezTo>
                    <a:pt x="3413" y="6491"/>
                    <a:pt x="3442" y="6501"/>
                    <a:pt x="3470" y="6501"/>
                  </a:cubicBezTo>
                  <a:cubicBezTo>
                    <a:pt x="3516" y="6501"/>
                    <a:pt x="3560" y="6474"/>
                    <a:pt x="3579" y="6435"/>
                  </a:cubicBezTo>
                  <a:cubicBezTo>
                    <a:pt x="3674" y="6309"/>
                    <a:pt x="3864" y="6214"/>
                    <a:pt x="4054" y="6214"/>
                  </a:cubicBezTo>
                  <a:cubicBezTo>
                    <a:pt x="4213" y="6214"/>
                    <a:pt x="4403" y="6309"/>
                    <a:pt x="4498" y="6435"/>
                  </a:cubicBezTo>
                  <a:cubicBezTo>
                    <a:pt x="4624" y="6625"/>
                    <a:pt x="4656" y="6847"/>
                    <a:pt x="4656" y="7069"/>
                  </a:cubicBezTo>
                  <a:cubicBezTo>
                    <a:pt x="4751" y="8304"/>
                    <a:pt x="4688" y="9349"/>
                    <a:pt x="4561" y="10299"/>
                  </a:cubicBezTo>
                  <a:cubicBezTo>
                    <a:pt x="4498" y="10647"/>
                    <a:pt x="4371" y="10869"/>
                    <a:pt x="4181" y="10996"/>
                  </a:cubicBezTo>
                  <a:cubicBezTo>
                    <a:pt x="4062" y="11067"/>
                    <a:pt x="3908" y="11102"/>
                    <a:pt x="3771" y="11102"/>
                  </a:cubicBezTo>
                  <a:cubicBezTo>
                    <a:pt x="3726" y="11102"/>
                    <a:pt x="3682" y="11099"/>
                    <a:pt x="3643" y="11091"/>
                  </a:cubicBezTo>
                  <a:cubicBezTo>
                    <a:pt x="3516" y="11091"/>
                    <a:pt x="3389" y="11059"/>
                    <a:pt x="3263" y="11027"/>
                  </a:cubicBezTo>
                  <a:lnTo>
                    <a:pt x="3041" y="10964"/>
                  </a:lnTo>
                  <a:cubicBezTo>
                    <a:pt x="2914" y="10964"/>
                    <a:pt x="2756" y="10932"/>
                    <a:pt x="2629" y="10932"/>
                  </a:cubicBezTo>
                  <a:cubicBezTo>
                    <a:pt x="2344" y="10901"/>
                    <a:pt x="2059" y="10869"/>
                    <a:pt x="1806" y="10711"/>
                  </a:cubicBezTo>
                  <a:cubicBezTo>
                    <a:pt x="1489" y="10552"/>
                    <a:pt x="1331" y="10267"/>
                    <a:pt x="1267" y="9951"/>
                  </a:cubicBezTo>
                  <a:lnTo>
                    <a:pt x="1267" y="9887"/>
                  </a:lnTo>
                  <a:cubicBezTo>
                    <a:pt x="1267" y="9824"/>
                    <a:pt x="1267" y="9729"/>
                    <a:pt x="1236" y="9634"/>
                  </a:cubicBezTo>
                  <a:cubicBezTo>
                    <a:pt x="1172" y="9539"/>
                    <a:pt x="1109" y="9444"/>
                    <a:pt x="1014" y="9380"/>
                  </a:cubicBezTo>
                  <a:lnTo>
                    <a:pt x="982" y="9349"/>
                  </a:lnTo>
                  <a:cubicBezTo>
                    <a:pt x="444" y="8810"/>
                    <a:pt x="254" y="7955"/>
                    <a:pt x="571" y="7259"/>
                  </a:cubicBezTo>
                  <a:lnTo>
                    <a:pt x="634" y="7164"/>
                  </a:lnTo>
                  <a:cubicBezTo>
                    <a:pt x="666" y="7069"/>
                    <a:pt x="729" y="6974"/>
                    <a:pt x="729" y="6847"/>
                  </a:cubicBezTo>
                  <a:cubicBezTo>
                    <a:pt x="792" y="6530"/>
                    <a:pt x="634" y="6245"/>
                    <a:pt x="507" y="5992"/>
                  </a:cubicBezTo>
                  <a:cubicBezTo>
                    <a:pt x="412" y="5802"/>
                    <a:pt x="317" y="5612"/>
                    <a:pt x="286" y="5422"/>
                  </a:cubicBezTo>
                  <a:cubicBezTo>
                    <a:pt x="286" y="4915"/>
                    <a:pt x="539" y="4345"/>
                    <a:pt x="1014" y="3933"/>
                  </a:cubicBezTo>
                  <a:cubicBezTo>
                    <a:pt x="1046" y="3902"/>
                    <a:pt x="1077" y="3870"/>
                    <a:pt x="1109" y="3838"/>
                  </a:cubicBezTo>
                  <a:cubicBezTo>
                    <a:pt x="1236" y="3743"/>
                    <a:pt x="1331" y="3648"/>
                    <a:pt x="1204" y="3458"/>
                  </a:cubicBezTo>
                  <a:cubicBezTo>
                    <a:pt x="1172" y="3458"/>
                    <a:pt x="1141" y="3395"/>
                    <a:pt x="1109" y="3332"/>
                  </a:cubicBezTo>
                  <a:cubicBezTo>
                    <a:pt x="951" y="3047"/>
                    <a:pt x="887" y="2730"/>
                    <a:pt x="919" y="2413"/>
                  </a:cubicBezTo>
                  <a:cubicBezTo>
                    <a:pt x="982" y="2002"/>
                    <a:pt x="1204" y="1685"/>
                    <a:pt x="1552" y="1558"/>
                  </a:cubicBezTo>
                  <a:cubicBezTo>
                    <a:pt x="1616" y="1558"/>
                    <a:pt x="1679" y="1527"/>
                    <a:pt x="1743" y="1527"/>
                  </a:cubicBezTo>
                  <a:cubicBezTo>
                    <a:pt x="1869" y="1495"/>
                    <a:pt x="1996" y="1463"/>
                    <a:pt x="2123" y="1400"/>
                  </a:cubicBezTo>
                  <a:cubicBezTo>
                    <a:pt x="2344" y="1273"/>
                    <a:pt x="2471" y="1083"/>
                    <a:pt x="2598" y="893"/>
                  </a:cubicBezTo>
                  <a:cubicBezTo>
                    <a:pt x="2756" y="703"/>
                    <a:pt x="2883" y="513"/>
                    <a:pt x="3168" y="418"/>
                  </a:cubicBezTo>
                  <a:cubicBezTo>
                    <a:pt x="3462" y="345"/>
                    <a:pt x="3718" y="271"/>
                    <a:pt x="3966" y="271"/>
                  </a:cubicBezTo>
                  <a:cubicBezTo>
                    <a:pt x="4038" y="271"/>
                    <a:pt x="4110" y="277"/>
                    <a:pt x="4181" y="292"/>
                  </a:cubicBezTo>
                  <a:cubicBezTo>
                    <a:pt x="4466" y="355"/>
                    <a:pt x="4751" y="608"/>
                    <a:pt x="4719" y="925"/>
                  </a:cubicBezTo>
                  <a:cubicBezTo>
                    <a:pt x="4719" y="1305"/>
                    <a:pt x="4751" y="1685"/>
                    <a:pt x="4751" y="2065"/>
                  </a:cubicBezTo>
                  <a:cubicBezTo>
                    <a:pt x="4783" y="2825"/>
                    <a:pt x="4846" y="3648"/>
                    <a:pt x="4719" y="4377"/>
                  </a:cubicBezTo>
                  <a:cubicBezTo>
                    <a:pt x="4688" y="4567"/>
                    <a:pt x="4656" y="4757"/>
                    <a:pt x="4561" y="4852"/>
                  </a:cubicBezTo>
                  <a:cubicBezTo>
                    <a:pt x="4476" y="4937"/>
                    <a:pt x="4345" y="4967"/>
                    <a:pt x="4213" y="4967"/>
                  </a:cubicBezTo>
                  <a:cubicBezTo>
                    <a:pt x="4099" y="4967"/>
                    <a:pt x="3984" y="4945"/>
                    <a:pt x="3896" y="4915"/>
                  </a:cubicBezTo>
                  <a:cubicBezTo>
                    <a:pt x="3801" y="4915"/>
                    <a:pt x="3738" y="4947"/>
                    <a:pt x="3738" y="5010"/>
                  </a:cubicBezTo>
                  <a:cubicBezTo>
                    <a:pt x="3706" y="5105"/>
                    <a:pt x="3738" y="5169"/>
                    <a:pt x="3833" y="5169"/>
                  </a:cubicBezTo>
                  <a:cubicBezTo>
                    <a:pt x="3980" y="5203"/>
                    <a:pt x="4112" y="5220"/>
                    <a:pt x="4228" y="5220"/>
                  </a:cubicBezTo>
                  <a:cubicBezTo>
                    <a:pt x="4437" y="5220"/>
                    <a:pt x="4598" y="5164"/>
                    <a:pt x="4719" y="5042"/>
                  </a:cubicBezTo>
                  <a:cubicBezTo>
                    <a:pt x="4909" y="4852"/>
                    <a:pt x="4941" y="4598"/>
                    <a:pt x="4973" y="4408"/>
                  </a:cubicBezTo>
                  <a:cubicBezTo>
                    <a:pt x="5099" y="3648"/>
                    <a:pt x="5068" y="2825"/>
                    <a:pt x="5004" y="2033"/>
                  </a:cubicBezTo>
                  <a:cubicBezTo>
                    <a:pt x="5004" y="1685"/>
                    <a:pt x="4973" y="1273"/>
                    <a:pt x="4973" y="925"/>
                  </a:cubicBezTo>
                  <a:cubicBezTo>
                    <a:pt x="5036" y="482"/>
                    <a:pt x="4656" y="101"/>
                    <a:pt x="4244" y="38"/>
                  </a:cubicBezTo>
                  <a:cubicBezTo>
                    <a:pt x="4140" y="12"/>
                    <a:pt x="4035" y="0"/>
                    <a:pt x="39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4" name="Google Shape;244;p17"/>
            <p:cNvSpPr/>
            <p:nvPr/>
          </p:nvSpPr>
          <p:spPr>
            <a:xfrm>
              <a:off x="1438436" y="518101"/>
              <a:ext cx="96208" cy="34063"/>
            </a:xfrm>
            <a:custGeom>
              <a:avLst/>
              <a:gdLst/>
              <a:ahLst/>
              <a:cxnLst/>
              <a:rect l="l" t="t" r="r" b="b"/>
              <a:pathLst>
                <a:path w="3073" h="1088" extrusionOk="0">
                  <a:moveTo>
                    <a:pt x="1443" y="0"/>
                  </a:moveTo>
                  <a:cubicBezTo>
                    <a:pt x="912" y="0"/>
                    <a:pt x="401" y="216"/>
                    <a:pt x="64" y="581"/>
                  </a:cubicBezTo>
                  <a:cubicBezTo>
                    <a:pt x="1" y="644"/>
                    <a:pt x="1" y="708"/>
                    <a:pt x="64" y="771"/>
                  </a:cubicBezTo>
                  <a:cubicBezTo>
                    <a:pt x="90" y="784"/>
                    <a:pt x="117" y="792"/>
                    <a:pt x="143" y="792"/>
                  </a:cubicBezTo>
                  <a:cubicBezTo>
                    <a:pt x="180" y="792"/>
                    <a:pt x="217" y="777"/>
                    <a:pt x="254" y="739"/>
                  </a:cubicBezTo>
                  <a:cubicBezTo>
                    <a:pt x="530" y="436"/>
                    <a:pt x="975" y="252"/>
                    <a:pt x="1399" y="252"/>
                  </a:cubicBezTo>
                  <a:cubicBezTo>
                    <a:pt x="1461" y="252"/>
                    <a:pt x="1523" y="256"/>
                    <a:pt x="1584" y="264"/>
                  </a:cubicBezTo>
                  <a:cubicBezTo>
                    <a:pt x="2091" y="328"/>
                    <a:pt x="2566" y="613"/>
                    <a:pt x="2788" y="1024"/>
                  </a:cubicBezTo>
                  <a:cubicBezTo>
                    <a:pt x="2819" y="1088"/>
                    <a:pt x="2851" y="1088"/>
                    <a:pt x="2914" y="1088"/>
                  </a:cubicBezTo>
                  <a:lnTo>
                    <a:pt x="2978" y="1088"/>
                  </a:lnTo>
                  <a:cubicBezTo>
                    <a:pt x="3041" y="1056"/>
                    <a:pt x="3073" y="961"/>
                    <a:pt x="3009" y="898"/>
                  </a:cubicBezTo>
                  <a:cubicBezTo>
                    <a:pt x="2756" y="423"/>
                    <a:pt x="2218" y="74"/>
                    <a:pt x="1648" y="11"/>
                  </a:cubicBezTo>
                  <a:cubicBezTo>
                    <a:pt x="1579" y="4"/>
                    <a:pt x="1511" y="0"/>
                    <a:pt x="144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5" name="Google Shape;245;p17"/>
            <p:cNvSpPr/>
            <p:nvPr/>
          </p:nvSpPr>
          <p:spPr>
            <a:xfrm>
              <a:off x="1495947" y="725009"/>
              <a:ext cx="44644" cy="23481"/>
            </a:xfrm>
            <a:custGeom>
              <a:avLst/>
              <a:gdLst/>
              <a:ahLst/>
              <a:cxnLst/>
              <a:rect l="l" t="t" r="r" b="b"/>
              <a:pathLst>
                <a:path w="1426" h="750" extrusionOk="0">
                  <a:moveTo>
                    <a:pt x="152" y="0"/>
                  </a:moveTo>
                  <a:cubicBezTo>
                    <a:pt x="122" y="0"/>
                    <a:pt x="90" y="8"/>
                    <a:pt x="64" y="21"/>
                  </a:cubicBezTo>
                  <a:cubicBezTo>
                    <a:pt x="1" y="53"/>
                    <a:pt x="1" y="148"/>
                    <a:pt x="32" y="211"/>
                  </a:cubicBezTo>
                  <a:cubicBezTo>
                    <a:pt x="254" y="559"/>
                    <a:pt x="666" y="749"/>
                    <a:pt x="1109" y="749"/>
                  </a:cubicBezTo>
                  <a:lnTo>
                    <a:pt x="1299" y="749"/>
                  </a:lnTo>
                  <a:cubicBezTo>
                    <a:pt x="1362" y="718"/>
                    <a:pt x="1426" y="654"/>
                    <a:pt x="1394" y="591"/>
                  </a:cubicBezTo>
                  <a:cubicBezTo>
                    <a:pt x="1394" y="539"/>
                    <a:pt x="1352" y="487"/>
                    <a:pt x="1285" y="487"/>
                  </a:cubicBezTo>
                  <a:cubicBezTo>
                    <a:pt x="1269" y="487"/>
                    <a:pt x="1253" y="490"/>
                    <a:pt x="1236" y="496"/>
                  </a:cubicBezTo>
                  <a:cubicBezTo>
                    <a:pt x="1187" y="504"/>
                    <a:pt x="1137" y="508"/>
                    <a:pt x="1087" y="508"/>
                  </a:cubicBezTo>
                  <a:cubicBezTo>
                    <a:pt x="753" y="508"/>
                    <a:pt x="419" y="328"/>
                    <a:pt x="254" y="53"/>
                  </a:cubicBezTo>
                  <a:cubicBezTo>
                    <a:pt x="235" y="15"/>
                    <a:pt x="195" y="0"/>
                    <a:pt x="15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6" name="Google Shape;246;p17"/>
            <p:cNvSpPr/>
            <p:nvPr/>
          </p:nvSpPr>
          <p:spPr>
            <a:xfrm>
              <a:off x="1519741" y="430191"/>
              <a:ext cx="36724" cy="28772"/>
            </a:xfrm>
            <a:custGeom>
              <a:avLst/>
              <a:gdLst/>
              <a:ahLst/>
              <a:cxnLst/>
              <a:rect l="l" t="t" r="r" b="b"/>
              <a:pathLst>
                <a:path w="1173" h="919" extrusionOk="0">
                  <a:moveTo>
                    <a:pt x="127" y="1"/>
                  </a:moveTo>
                  <a:cubicBezTo>
                    <a:pt x="64" y="1"/>
                    <a:pt x="1" y="64"/>
                    <a:pt x="1" y="127"/>
                  </a:cubicBezTo>
                  <a:cubicBezTo>
                    <a:pt x="1" y="191"/>
                    <a:pt x="32" y="254"/>
                    <a:pt x="127" y="254"/>
                  </a:cubicBezTo>
                  <a:cubicBezTo>
                    <a:pt x="476" y="286"/>
                    <a:pt x="792" y="539"/>
                    <a:pt x="887" y="824"/>
                  </a:cubicBezTo>
                  <a:cubicBezTo>
                    <a:pt x="919" y="887"/>
                    <a:pt x="951" y="919"/>
                    <a:pt x="1014" y="919"/>
                  </a:cubicBezTo>
                  <a:lnTo>
                    <a:pt x="1046" y="919"/>
                  </a:lnTo>
                  <a:cubicBezTo>
                    <a:pt x="1141" y="887"/>
                    <a:pt x="1172" y="824"/>
                    <a:pt x="1141" y="761"/>
                  </a:cubicBezTo>
                  <a:cubicBezTo>
                    <a:pt x="1014" y="349"/>
                    <a:pt x="602" y="32"/>
                    <a:pt x="12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7" name="Google Shape;247;p17"/>
            <p:cNvSpPr/>
            <p:nvPr/>
          </p:nvSpPr>
          <p:spPr>
            <a:xfrm>
              <a:off x="1464233" y="551882"/>
              <a:ext cx="76359" cy="44895"/>
            </a:xfrm>
            <a:custGeom>
              <a:avLst/>
              <a:gdLst/>
              <a:ahLst/>
              <a:cxnLst/>
              <a:rect l="l" t="t" r="r" b="b"/>
              <a:pathLst>
                <a:path w="2439" h="1434" extrusionOk="0">
                  <a:moveTo>
                    <a:pt x="161" y="0"/>
                  </a:moveTo>
                  <a:cubicBezTo>
                    <a:pt x="150" y="0"/>
                    <a:pt x="138" y="3"/>
                    <a:pt x="127" y="9"/>
                  </a:cubicBezTo>
                  <a:cubicBezTo>
                    <a:pt x="32" y="40"/>
                    <a:pt x="0" y="104"/>
                    <a:pt x="32" y="167"/>
                  </a:cubicBezTo>
                  <a:cubicBezTo>
                    <a:pt x="158" y="579"/>
                    <a:pt x="475" y="959"/>
                    <a:pt x="950" y="1181"/>
                  </a:cubicBezTo>
                  <a:cubicBezTo>
                    <a:pt x="1299" y="1339"/>
                    <a:pt x="1710" y="1434"/>
                    <a:pt x="2154" y="1434"/>
                  </a:cubicBezTo>
                  <a:lnTo>
                    <a:pt x="2312" y="1434"/>
                  </a:lnTo>
                  <a:cubicBezTo>
                    <a:pt x="2375" y="1434"/>
                    <a:pt x="2439" y="1371"/>
                    <a:pt x="2439" y="1307"/>
                  </a:cubicBezTo>
                  <a:cubicBezTo>
                    <a:pt x="2439" y="1244"/>
                    <a:pt x="2375" y="1181"/>
                    <a:pt x="2312" y="1181"/>
                  </a:cubicBezTo>
                  <a:lnTo>
                    <a:pt x="2217" y="1149"/>
                  </a:lnTo>
                  <a:cubicBezTo>
                    <a:pt x="2185" y="1149"/>
                    <a:pt x="2154" y="1149"/>
                    <a:pt x="2122" y="1181"/>
                  </a:cubicBezTo>
                  <a:cubicBezTo>
                    <a:pt x="1710" y="1149"/>
                    <a:pt x="1330" y="1086"/>
                    <a:pt x="1045" y="927"/>
                  </a:cubicBezTo>
                  <a:cubicBezTo>
                    <a:pt x="665" y="737"/>
                    <a:pt x="380" y="420"/>
                    <a:pt x="285" y="104"/>
                  </a:cubicBezTo>
                  <a:cubicBezTo>
                    <a:pt x="259" y="52"/>
                    <a:pt x="212" y="0"/>
                    <a:pt x="16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8" name="Google Shape;248;p17"/>
            <p:cNvSpPr/>
            <p:nvPr/>
          </p:nvSpPr>
          <p:spPr>
            <a:xfrm>
              <a:off x="1460257" y="589325"/>
              <a:ext cx="59516" cy="24326"/>
            </a:xfrm>
            <a:custGeom>
              <a:avLst/>
              <a:gdLst/>
              <a:ahLst/>
              <a:cxnLst/>
              <a:rect l="l" t="t" r="r" b="b"/>
              <a:pathLst>
                <a:path w="1901" h="777" extrusionOk="0">
                  <a:moveTo>
                    <a:pt x="1758" y="0"/>
                  </a:moveTo>
                  <a:cubicBezTo>
                    <a:pt x="1726" y="0"/>
                    <a:pt x="1695" y="16"/>
                    <a:pt x="1679" y="48"/>
                  </a:cubicBezTo>
                  <a:cubicBezTo>
                    <a:pt x="1386" y="341"/>
                    <a:pt x="960" y="503"/>
                    <a:pt x="534" y="503"/>
                  </a:cubicBezTo>
                  <a:cubicBezTo>
                    <a:pt x="408" y="503"/>
                    <a:pt x="282" y="488"/>
                    <a:pt x="159" y="460"/>
                  </a:cubicBezTo>
                  <a:cubicBezTo>
                    <a:pt x="95" y="460"/>
                    <a:pt x="32" y="491"/>
                    <a:pt x="32" y="586"/>
                  </a:cubicBezTo>
                  <a:cubicBezTo>
                    <a:pt x="0" y="650"/>
                    <a:pt x="32" y="713"/>
                    <a:pt x="127" y="713"/>
                  </a:cubicBezTo>
                  <a:cubicBezTo>
                    <a:pt x="254" y="745"/>
                    <a:pt x="380" y="776"/>
                    <a:pt x="507" y="776"/>
                  </a:cubicBezTo>
                  <a:cubicBezTo>
                    <a:pt x="1014" y="776"/>
                    <a:pt x="1521" y="586"/>
                    <a:pt x="1837" y="238"/>
                  </a:cubicBezTo>
                  <a:cubicBezTo>
                    <a:pt x="1901" y="175"/>
                    <a:pt x="1901" y="111"/>
                    <a:pt x="1837" y="48"/>
                  </a:cubicBezTo>
                  <a:cubicBezTo>
                    <a:pt x="1821" y="16"/>
                    <a:pt x="1790" y="0"/>
                    <a:pt x="175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9" name="Google Shape;249;p17"/>
            <p:cNvSpPr/>
            <p:nvPr/>
          </p:nvSpPr>
          <p:spPr>
            <a:xfrm>
              <a:off x="1491001" y="648119"/>
              <a:ext cx="51563" cy="35910"/>
            </a:xfrm>
            <a:custGeom>
              <a:avLst/>
              <a:gdLst/>
              <a:ahLst/>
              <a:cxnLst/>
              <a:rect l="l" t="t" r="r" b="b"/>
              <a:pathLst>
                <a:path w="1647" h="1147" extrusionOk="0">
                  <a:moveTo>
                    <a:pt x="1393" y="1"/>
                  </a:moveTo>
                  <a:cubicBezTo>
                    <a:pt x="772" y="1"/>
                    <a:pt x="180" y="425"/>
                    <a:pt x="32" y="988"/>
                  </a:cubicBezTo>
                  <a:cubicBezTo>
                    <a:pt x="0" y="1052"/>
                    <a:pt x="32" y="1115"/>
                    <a:pt x="127" y="1147"/>
                  </a:cubicBezTo>
                  <a:lnTo>
                    <a:pt x="159" y="1147"/>
                  </a:lnTo>
                  <a:cubicBezTo>
                    <a:pt x="190" y="1147"/>
                    <a:pt x="254" y="1083"/>
                    <a:pt x="285" y="1052"/>
                  </a:cubicBezTo>
                  <a:cubicBezTo>
                    <a:pt x="407" y="597"/>
                    <a:pt x="906" y="258"/>
                    <a:pt x="1420" y="258"/>
                  </a:cubicBezTo>
                  <a:cubicBezTo>
                    <a:pt x="1443" y="258"/>
                    <a:pt x="1466" y="259"/>
                    <a:pt x="1489" y="260"/>
                  </a:cubicBezTo>
                  <a:cubicBezTo>
                    <a:pt x="1500" y="266"/>
                    <a:pt x="1512" y="268"/>
                    <a:pt x="1523" y="268"/>
                  </a:cubicBezTo>
                  <a:cubicBezTo>
                    <a:pt x="1573" y="268"/>
                    <a:pt x="1615" y="217"/>
                    <a:pt x="1615" y="165"/>
                  </a:cubicBezTo>
                  <a:cubicBezTo>
                    <a:pt x="1647" y="70"/>
                    <a:pt x="1584" y="7"/>
                    <a:pt x="1520" y="7"/>
                  </a:cubicBezTo>
                  <a:cubicBezTo>
                    <a:pt x="1478" y="3"/>
                    <a:pt x="1435" y="1"/>
                    <a:pt x="139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0" name="Google Shape;250;p17"/>
            <p:cNvSpPr/>
            <p:nvPr/>
          </p:nvSpPr>
          <p:spPr>
            <a:xfrm>
              <a:off x="1529665" y="676076"/>
              <a:ext cx="43643" cy="64462"/>
            </a:xfrm>
            <a:custGeom>
              <a:avLst/>
              <a:gdLst/>
              <a:ahLst/>
              <a:cxnLst/>
              <a:rect l="l" t="t" r="r" b="b"/>
              <a:pathLst>
                <a:path w="1394" h="2059" extrusionOk="0">
                  <a:moveTo>
                    <a:pt x="127" y="0"/>
                  </a:moveTo>
                  <a:cubicBezTo>
                    <a:pt x="64" y="0"/>
                    <a:pt x="0" y="64"/>
                    <a:pt x="0" y="127"/>
                  </a:cubicBezTo>
                  <a:cubicBezTo>
                    <a:pt x="0" y="222"/>
                    <a:pt x="64" y="285"/>
                    <a:pt x="127" y="285"/>
                  </a:cubicBezTo>
                  <a:cubicBezTo>
                    <a:pt x="349" y="285"/>
                    <a:pt x="539" y="444"/>
                    <a:pt x="634" y="539"/>
                  </a:cubicBezTo>
                  <a:cubicBezTo>
                    <a:pt x="1077" y="1045"/>
                    <a:pt x="1109" y="1267"/>
                    <a:pt x="1077" y="1932"/>
                  </a:cubicBezTo>
                  <a:cubicBezTo>
                    <a:pt x="1077" y="1996"/>
                    <a:pt x="1109" y="2059"/>
                    <a:pt x="1204" y="2059"/>
                  </a:cubicBezTo>
                  <a:cubicBezTo>
                    <a:pt x="1267" y="2059"/>
                    <a:pt x="1330" y="1996"/>
                    <a:pt x="1330" y="1932"/>
                  </a:cubicBezTo>
                  <a:cubicBezTo>
                    <a:pt x="1394" y="1204"/>
                    <a:pt x="1330" y="950"/>
                    <a:pt x="824" y="380"/>
                  </a:cubicBezTo>
                  <a:cubicBezTo>
                    <a:pt x="634" y="159"/>
                    <a:pt x="380" y="32"/>
                    <a:pt x="12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1" name="Google Shape;251;p17"/>
            <p:cNvSpPr/>
            <p:nvPr/>
          </p:nvSpPr>
          <p:spPr>
            <a:xfrm>
              <a:off x="1469180" y="448756"/>
              <a:ext cx="72414" cy="43924"/>
            </a:xfrm>
            <a:custGeom>
              <a:avLst/>
              <a:gdLst/>
              <a:ahLst/>
              <a:cxnLst/>
              <a:rect l="l" t="t" r="r" b="b"/>
              <a:pathLst>
                <a:path w="2313" h="1403" extrusionOk="0">
                  <a:moveTo>
                    <a:pt x="726" y="0"/>
                  </a:moveTo>
                  <a:cubicBezTo>
                    <a:pt x="523" y="0"/>
                    <a:pt x="309" y="33"/>
                    <a:pt x="95" y="104"/>
                  </a:cubicBezTo>
                  <a:cubicBezTo>
                    <a:pt x="32" y="104"/>
                    <a:pt x="0" y="199"/>
                    <a:pt x="0" y="263"/>
                  </a:cubicBezTo>
                  <a:cubicBezTo>
                    <a:pt x="24" y="309"/>
                    <a:pt x="64" y="338"/>
                    <a:pt x="121" y="338"/>
                  </a:cubicBezTo>
                  <a:cubicBezTo>
                    <a:pt x="142" y="338"/>
                    <a:pt x="165" y="334"/>
                    <a:pt x="191" y="326"/>
                  </a:cubicBezTo>
                  <a:cubicBezTo>
                    <a:pt x="349" y="273"/>
                    <a:pt x="513" y="248"/>
                    <a:pt x="674" y="248"/>
                  </a:cubicBezTo>
                  <a:cubicBezTo>
                    <a:pt x="898" y="248"/>
                    <a:pt x="1114" y="297"/>
                    <a:pt x="1299" y="389"/>
                  </a:cubicBezTo>
                  <a:cubicBezTo>
                    <a:pt x="1647" y="548"/>
                    <a:pt x="1837" y="928"/>
                    <a:pt x="2059" y="1339"/>
                  </a:cubicBezTo>
                  <a:cubicBezTo>
                    <a:pt x="2059" y="1371"/>
                    <a:pt x="2122" y="1403"/>
                    <a:pt x="2154" y="1403"/>
                  </a:cubicBezTo>
                  <a:lnTo>
                    <a:pt x="2217" y="1403"/>
                  </a:lnTo>
                  <a:cubicBezTo>
                    <a:pt x="2281" y="1371"/>
                    <a:pt x="2312" y="1276"/>
                    <a:pt x="2281" y="1244"/>
                  </a:cubicBezTo>
                  <a:cubicBezTo>
                    <a:pt x="2091" y="864"/>
                    <a:pt x="1869" y="389"/>
                    <a:pt x="1394" y="136"/>
                  </a:cubicBezTo>
                  <a:cubicBezTo>
                    <a:pt x="1203" y="49"/>
                    <a:pt x="973" y="0"/>
                    <a:pt x="72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2" name="Google Shape;252;p17"/>
            <p:cNvSpPr/>
            <p:nvPr/>
          </p:nvSpPr>
          <p:spPr>
            <a:xfrm>
              <a:off x="1434492" y="610238"/>
              <a:ext cx="40668" cy="43079"/>
            </a:xfrm>
            <a:custGeom>
              <a:avLst/>
              <a:gdLst/>
              <a:ahLst/>
              <a:cxnLst/>
              <a:rect l="l" t="t" r="r" b="b"/>
              <a:pathLst>
                <a:path w="1299" h="1376" extrusionOk="0">
                  <a:moveTo>
                    <a:pt x="145" y="1"/>
                  </a:moveTo>
                  <a:cubicBezTo>
                    <a:pt x="129" y="1"/>
                    <a:pt x="112" y="5"/>
                    <a:pt x="95" y="13"/>
                  </a:cubicBezTo>
                  <a:cubicBezTo>
                    <a:pt x="32" y="45"/>
                    <a:pt x="0" y="140"/>
                    <a:pt x="32" y="203"/>
                  </a:cubicBezTo>
                  <a:cubicBezTo>
                    <a:pt x="253" y="678"/>
                    <a:pt x="633" y="1090"/>
                    <a:pt x="1077" y="1343"/>
                  </a:cubicBezTo>
                  <a:cubicBezTo>
                    <a:pt x="1108" y="1375"/>
                    <a:pt x="1140" y="1375"/>
                    <a:pt x="1172" y="1375"/>
                  </a:cubicBezTo>
                  <a:cubicBezTo>
                    <a:pt x="1203" y="1375"/>
                    <a:pt x="1235" y="1343"/>
                    <a:pt x="1267" y="1312"/>
                  </a:cubicBezTo>
                  <a:cubicBezTo>
                    <a:pt x="1299" y="1248"/>
                    <a:pt x="1299" y="1153"/>
                    <a:pt x="1235" y="1122"/>
                  </a:cubicBezTo>
                  <a:cubicBezTo>
                    <a:pt x="792" y="868"/>
                    <a:pt x="475" y="520"/>
                    <a:pt x="253" y="77"/>
                  </a:cubicBezTo>
                  <a:cubicBezTo>
                    <a:pt x="230" y="30"/>
                    <a:pt x="190" y="1"/>
                    <a:pt x="14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3" name="Google Shape;253;p17"/>
            <p:cNvSpPr/>
            <p:nvPr/>
          </p:nvSpPr>
          <p:spPr>
            <a:xfrm>
              <a:off x="1444385" y="703188"/>
              <a:ext cx="36724" cy="22479"/>
            </a:xfrm>
            <a:custGeom>
              <a:avLst/>
              <a:gdLst/>
              <a:ahLst/>
              <a:cxnLst/>
              <a:rect l="l" t="t" r="r" b="b"/>
              <a:pathLst>
                <a:path w="1173" h="718" extrusionOk="0">
                  <a:moveTo>
                    <a:pt x="127" y="0"/>
                  </a:moveTo>
                  <a:cubicBezTo>
                    <a:pt x="101" y="0"/>
                    <a:pt x="77" y="8"/>
                    <a:pt x="64" y="21"/>
                  </a:cubicBezTo>
                  <a:cubicBezTo>
                    <a:pt x="1" y="53"/>
                    <a:pt x="1" y="148"/>
                    <a:pt x="32" y="211"/>
                  </a:cubicBezTo>
                  <a:cubicBezTo>
                    <a:pt x="286" y="496"/>
                    <a:pt x="634" y="686"/>
                    <a:pt x="1014" y="718"/>
                  </a:cubicBezTo>
                  <a:lnTo>
                    <a:pt x="1046" y="718"/>
                  </a:lnTo>
                  <a:cubicBezTo>
                    <a:pt x="1109" y="718"/>
                    <a:pt x="1173" y="655"/>
                    <a:pt x="1173" y="591"/>
                  </a:cubicBezTo>
                  <a:cubicBezTo>
                    <a:pt x="1173" y="496"/>
                    <a:pt x="1109" y="465"/>
                    <a:pt x="1046" y="433"/>
                  </a:cubicBezTo>
                  <a:cubicBezTo>
                    <a:pt x="729" y="433"/>
                    <a:pt x="444" y="274"/>
                    <a:pt x="222" y="53"/>
                  </a:cubicBezTo>
                  <a:cubicBezTo>
                    <a:pt x="204" y="16"/>
                    <a:pt x="164" y="0"/>
                    <a:pt x="12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4" name="Google Shape;254;p17"/>
            <p:cNvSpPr/>
            <p:nvPr/>
          </p:nvSpPr>
          <p:spPr>
            <a:xfrm>
              <a:off x="1548512" y="548907"/>
              <a:ext cx="27770" cy="56792"/>
            </a:xfrm>
            <a:custGeom>
              <a:avLst/>
              <a:gdLst/>
              <a:ahLst/>
              <a:cxnLst/>
              <a:rect l="l" t="t" r="r" b="b"/>
              <a:pathLst>
                <a:path w="887" h="1814" extrusionOk="0">
                  <a:moveTo>
                    <a:pt x="725" y="0"/>
                  </a:moveTo>
                  <a:cubicBezTo>
                    <a:pt x="675" y="0"/>
                    <a:pt x="628" y="52"/>
                    <a:pt x="602" y="104"/>
                  </a:cubicBezTo>
                  <a:cubicBezTo>
                    <a:pt x="602" y="199"/>
                    <a:pt x="602" y="294"/>
                    <a:pt x="570" y="357"/>
                  </a:cubicBezTo>
                  <a:lnTo>
                    <a:pt x="538" y="389"/>
                  </a:lnTo>
                  <a:cubicBezTo>
                    <a:pt x="507" y="452"/>
                    <a:pt x="475" y="484"/>
                    <a:pt x="475" y="547"/>
                  </a:cubicBezTo>
                  <a:cubicBezTo>
                    <a:pt x="443" y="642"/>
                    <a:pt x="475" y="737"/>
                    <a:pt x="475" y="801"/>
                  </a:cubicBezTo>
                  <a:cubicBezTo>
                    <a:pt x="507" y="959"/>
                    <a:pt x="538" y="1117"/>
                    <a:pt x="475" y="1276"/>
                  </a:cubicBezTo>
                  <a:cubicBezTo>
                    <a:pt x="443" y="1434"/>
                    <a:pt x="285" y="1529"/>
                    <a:pt x="127" y="1561"/>
                  </a:cubicBezTo>
                  <a:cubicBezTo>
                    <a:pt x="63" y="1561"/>
                    <a:pt x="0" y="1624"/>
                    <a:pt x="0" y="1687"/>
                  </a:cubicBezTo>
                  <a:cubicBezTo>
                    <a:pt x="32" y="1751"/>
                    <a:pt x="63" y="1814"/>
                    <a:pt x="158" y="1814"/>
                  </a:cubicBezTo>
                  <a:cubicBezTo>
                    <a:pt x="412" y="1782"/>
                    <a:pt x="665" y="1592"/>
                    <a:pt x="728" y="1339"/>
                  </a:cubicBezTo>
                  <a:cubicBezTo>
                    <a:pt x="792" y="1149"/>
                    <a:pt x="760" y="927"/>
                    <a:pt x="728" y="737"/>
                  </a:cubicBezTo>
                  <a:cubicBezTo>
                    <a:pt x="728" y="706"/>
                    <a:pt x="728" y="642"/>
                    <a:pt x="728" y="611"/>
                  </a:cubicBezTo>
                  <a:cubicBezTo>
                    <a:pt x="728" y="579"/>
                    <a:pt x="760" y="547"/>
                    <a:pt x="760" y="515"/>
                  </a:cubicBezTo>
                  <a:cubicBezTo>
                    <a:pt x="760" y="515"/>
                    <a:pt x="792" y="484"/>
                    <a:pt x="792" y="452"/>
                  </a:cubicBezTo>
                  <a:cubicBezTo>
                    <a:pt x="855" y="357"/>
                    <a:pt x="855" y="230"/>
                    <a:pt x="887" y="135"/>
                  </a:cubicBezTo>
                  <a:cubicBezTo>
                    <a:pt x="887" y="72"/>
                    <a:pt x="823" y="9"/>
                    <a:pt x="760" y="9"/>
                  </a:cubicBezTo>
                  <a:cubicBezTo>
                    <a:pt x="748" y="3"/>
                    <a:pt x="737" y="0"/>
                    <a:pt x="72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5" name="Google Shape;255;p17"/>
            <p:cNvSpPr/>
            <p:nvPr/>
          </p:nvSpPr>
          <p:spPr>
            <a:xfrm>
              <a:off x="1568329" y="411720"/>
              <a:ext cx="160639" cy="355591"/>
            </a:xfrm>
            <a:custGeom>
              <a:avLst/>
              <a:gdLst/>
              <a:ahLst/>
              <a:cxnLst/>
              <a:rect l="l" t="t" r="r" b="b"/>
              <a:pathLst>
                <a:path w="5131" h="11358" extrusionOk="0">
                  <a:moveTo>
                    <a:pt x="1106" y="0"/>
                  </a:moveTo>
                  <a:cubicBezTo>
                    <a:pt x="1022" y="0"/>
                    <a:pt x="939" y="7"/>
                    <a:pt x="855" y="20"/>
                  </a:cubicBezTo>
                  <a:cubicBezTo>
                    <a:pt x="475" y="115"/>
                    <a:pt x="64" y="464"/>
                    <a:pt x="127" y="907"/>
                  </a:cubicBezTo>
                  <a:cubicBezTo>
                    <a:pt x="127" y="1287"/>
                    <a:pt x="95" y="1667"/>
                    <a:pt x="95" y="2047"/>
                  </a:cubicBezTo>
                  <a:cubicBezTo>
                    <a:pt x="32" y="2839"/>
                    <a:pt x="0" y="3631"/>
                    <a:pt x="127" y="4391"/>
                  </a:cubicBezTo>
                  <a:cubicBezTo>
                    <a:pt x="159" y="4581"/>
                    <a:pt x="190" y="4866"/>
                    <a:pt x="380" y="5024"/>
                  </a:cubicBezTo>
                  <a:cubicBezTo>
                    <a:pt x="512" y="5155"/>
                    <a:pt x="703" y="5226"/>
                    <a:pt x="934" y="5226"/>
                  </a:cubicBezTo>
                  <a:cubicBezTo>
                    <a:pt x="1038" y="5226"/>
                    <a:pt x="1150" y="5212"/>
                    <a:pt x="1267" y="5183"/>
                  </a:cubicBezTo>
                  <a:cubicBezTo>
                    <a:pt x="1362" y="5151"/>
                    <a:pt x="1394" y="5088"/>
                    <a:pt x="1362" y="5024"/>
                  </a:cubicBezTo>
                  <a:cubicBezTo>
                    <a:pt x="1362" y="4972"/>
                    <a:pt x="1320" y="4921"/>
                    <a:pt x="1270" y="4921"/>
                  </a:cubicBezTo>
                  <a:cubicBezTo>
                    <a:pt x="1259" y="4921"/>
                    <a:pt x="1247" y="4923"/>
                    <a:pt x="1235" y="4929"/>
                  </a:cubicBezTo>
                  <a:cubicBezTo>
                    <a:pt x="1145" y="4942"/>
                    <a:pt x="1044" y="4955"/>
                    <a:pt x="943" y="4955"/>
                  </a:cubicBezTo>
                  <a:cubicBezTo>
                    <a:pt x="797" y="4955"/>
                    <a:pt x="651" y="4928"/>
                    <a:pt x="539" y="4834"/>
                  </a:cubicBezTo>
                  <a:cubicBezTo>
                    <a:pt x="444" y="4739"/>
                    <a:pt x="412" y="4549"/>
                    <a:pt x="380" y="4359"/>
                  </a:cubicBezTo>
                  <a:cubicBezTo>
                    <a:pt x="254" y="3631"/>
                    <a:pt x="317" y="2839"/>
                    <a:pt x="349" y="2047"/>
                  </a:cubicBezTo>
                  <a:cubicBezTo>
                    <a:pt x="349" y="1667"/>
                    <a:pt x="380" y="1287"/>
                    <a:pt x="380" y="907"/>
                  </a:cubicBezTo>
                  <a:cubicBezTo>
                    <a:pt x="317" y="591"/>
                    <a:pt x="634" y="337"/>
                    <a:pt x="919" y="274"/>
                  </a:cubicBezTo>
                  <a:cubicBezTo>
                    <a:pt x="988" y="260"/>
                    <a:pt x="1058" y="254"/>
                    <a:pt x="1128" y="254"/>
                  </a:cubicBezTo>
                  <a:cubicBezTo>
                    <a:pt x="1377" y="254"/>
                    <a:pt x="1635" y="333"/>
                    <a:pt x="1932" y="432"/>
                  </a:cubicBezTo>
                  <a:cubicBezTo>
                    <a:pt x="2217" y="527"/>
                    <a:pt x="2344" y="686"/>
                    <a:pt x="2502" y="907"/>
                  </a:cubicBezTo>
                  <a:cubicBezTo>
                    <a:pt x="2629" y="1066"/>
                    <a:pt x="2756" y="1256"/>
                    <a:pt x="2977" y="1382"/>
                  </a:cubicBezTo>
                  <a:cubicBezTo>
                    <a:pt x="3104" y="1446"/>
                    <a:pt x="3231" y="1477"/>
                    <a:pt x="3357" y="1509"/>
                  </a:cubicBezTo>
                  <a:cubicBezTo>
                    <a:pt x="3421" y="1509"/>
                    <a:pt x="3484" y="1541"/>
                    <a:pt x="3547" y="1572"/>
                  </a:cubicBezTo>
                  <a:cubicBezTo>
                    <a:pt x="3864" y="1699"/>
                    <a:pt x="4117" y="2016"/>
                    <a:pt x="4181" y="2396"/>
                  </a:cubicBezTo>
                  <a:cubicBezTo>
                    <a:pt x="4212" y="2712"/>
                    <a:pt x="4149" y="3029"/>
                    <a:pt x="3991" y="3346"/>
                  </a:cubicBezTo>
                  <a:cubicBezTo>
                    <a:pt x="3959" y="3409"/>
                    <a:pt x="3927" y="3441"/>
                    <a:pt x="3896" y="3472"/>
                  </a:cubicBezTo>
                  <a:cubicBezTo>
                    <a:pt x="3769" y="3662"/>
                    <a:pt x="3864" y="3726"/>
                    <a:pt x="3991" y="3852"/>
                  </a:cubicBezTo>
                  <a:cubicBezTo>
                    <a:pt x="4022" y="3852"/>
                    <a:pt x="4054" y="3884"/>
                    <a:pt x="4086" y="3947"/>
                  </a:cubicBezTo>
                  <a:cubicBezTo>
                    <a:pt x="4561" y="4359"/>
                    <a:pt x="4814" y="4897"/>
                    <a:pt x="4782" y="5404"/>
                  </a:cubicBezTo>
                  <a:cubicBezTo>
                    <a:pt x="4782" y="5594"/>
                    <a:pt x="4687" y="5784"/>
                    <a:pt x="4592" y="6006"/>
                  </a:cubicBezTo>
                  <a:cubicBezTo>
                    <a:pt x="4434" y="6259"/>
                    <a:pt x="4307" y="6513"/>
                    <a:pt x="4339" y="6829"/>
                  </a:cubicBezTo>
                  <a:cubicBezTo>
                    <a:pt x="4371" y="6956"/>
                    <a:pt x="4434" y="7051"/>
                    <a:pt x="4466" y="7178"/>
                  </a:cubicBezTo>
                  <a:lnTo>
                    <a:pt x="4497" y="7241"/>
                  </a:lnTo>
                  <a:cubicBezTo>
                    <a:pt x="4814" y="7938"/>
                    <a:pt x="4656" y="8824"/>
                    <a:pt x="4117" y="9331"/>
                  </a:cubicBezTo>
                  <a:lnTo>
                    <a:pt x="4086" y="9363"/>
                  </a:lnTo>
                  <a:cubicBezTo>
                    <a:pt x="3991" y="9426"/>
                    <a:pt x="3927" y="9521"/>
                    <a:pt x="3864" y="9648"/>
                  </a:cubicBezTo>
                  <a:cubicBezTo>
                    <a:pt x="3832" y="9711"/>
                    <a:pt x="3832" y="9806"/>
                    <a:pt x="3832" y="9901"/>
                  </a:cubicBezTo>
                  <a:lnTo>
                    <a:pt x="3801" y="9933"/>
                  </a:lnTo>
                  <a:cubicBezTo>
                    <a:pt x="3769" y="10281"/>
                    <a:pt x="3611" y="10535"/>
                    <a:pt x="3294" y="10693"/>
                  </a:cubicBezTo>
                  <a:cubicBezTo>
                    <a:pt x="3041" y="10851"/>
                    <a:pt x="2756" y="10883"/>
                    <a:pt x="2471" y="10915"/>
                  </a:cubicBezTo>
                  <a:cubicBezTo>
                    <a:pt x="2344" y="10915"/>
                    <a:pt x="2186" y="10946"/>
                    <a:pt x="2059" y="10978"/>
                  </a:cubicBezTo>
                  <a:cubicBezTo>
                    <a:pt x="1996" y="10978"/>
                    <a:pt x="1901" y="11010"/>
                    <a:pt x="1837" y="11010"/>
                  </a:cubicBezTo>
                  <a:cubicBezTo>
                    <a:pt x="1711" y="11041"/>
                    <a:pt x="1584" y="11073"/>
                    <a:pt x="1426" y="11073"/>
                  </a:cubicBezTo>
                  <a:cubicBezTo>
                    <a:pt x="1383" y="11083"/>
                    <a:pt x="1330" y="11091"/>
                    <a:pt x="1273" y="11091"/>
                  </a:cubicBezTo>
                  <a:cubicBezTo>
                    <a:pt x="1158" y="11091"/>
                    <a:pt x="1024" y="11062"/>
                    <a:pt x="919" y="10978"/>
                  </a:cubicBezTo>
                  <a:cubicBezTo>
                    <a:pt x="729" y="10883"/>
                    <a:pt x="602" y="10630"/>
                    <a:pt x="539" y="10281"/>
                  </a:cubicBezTo>
                  <a:cubicBezTo>
                    <a:pt x="412" y="9331"/>
                    <a:pt x="349" y="8286"/>
                    <a:pt x="444" y="7083"/>
                  </a:cubicBezTo>
                  <a:cubicBezTo>
                    <a:pt x="444" y="6829"/>
                    <a:pt x="475" y="6608"/>
                    <a:pt x="602" y="6449"/>
                  </a:cubicBezTo>
                  <a:cubicBezTo>
                    <a:pt x="697" y="6291"/>
                    <a:pt x="887" y="6196"/>
                    <a:pt x="1045" y="6196"/>
                  </a:cubicBezTo>
                  <a:cubicBezTo>
                    <a:pt x="1235" y="6196"/>
                    <a:pt x="1426" y="6291"/>
                    <a:pt x="1521" y="6449"/>
                  </a:cubicBezTo>
                  <a:cubicBezTo>
                    <a:pt x="1543" y="6472"/>
                    <a:pt x="1597" y="6494"/>
                    <a:pt x="1649" y="6494"/>
                  </a:cubicBezTo>
                  <a:cubicBezTo>
                    <a:pt x="1671" y="6494"/>
                    <a:pt x="1692" y="6490"/>
                    <a:pt x="1711" y="6481"/>
                  </a:cubicBezTo>
                  <a:cubicBezTo>
                    <a:pt x="1742" y="6418"/>
                    <a:pt x="1774" y="6354"/>
                    <a:pt x="1742" y="6291"/>
                  </a:cubicBezTo>
                  <a:cubicBezTo>
                    <a:pt x="1584" y="6069"/>
                    <a:pt x="1330" y="5943"/>
                    <a:pt x="1045" y="5943"/>
                  </a:cubicBezTo>
                  <a:cubicBezTo>
                    <a:pt x="792" y="5943"/>
                    <a:pt x="539" y="6069"/>
                    <a:pt x="380" y="6291"/>
                  </a:cubicBezTo>
                  <a:cubicBezTo>
                    <a:pt x="222" y="6513"/>
                    <a:pt x="190" y="6798"/>
                    <a:pt x="190" y="7051"/>
                  </a:cubicBezTo>
                  <a:cubicBezTo>
                    <a:pt x="95" y="8286"/>
                    <a:pt x="159" y="9363"/>
                    <a:pt x="285" y="10313"/>
                  </a:cubicBezTo>
                  <a:cubicBezTo>
                    <a:pt x="380" y="10756"/>
                    <a:pt x="507" y="11041"/>
                    <a:pt x="760" y="11200"/>
                  </a:cubicBezTo>
                  <a:cubicBezTo>
                    <a:pt x="919" y="11295"/>
                    <a:pt x="1109" y="11358"/>
                    <a:pt x="1330" y="11358"/>
                  </a:cubicBezTo>
                  <a:cubicBezTo>
                    <a:pt x="1362" y="11358"/>
                    <a:pt x="1426" y="11358"/>
                    <a:pt x="1457" y="11326"/>
                  </a:cubicBezTo>
                  <a:cubicBezTo>
                    <a:pt x="1616" y="11326"/>
                    <a:pt x="1742" y="11295"/>
                    <a:pt x="1901" y="11263"/>
                  </a:cubicBezTo>
                  <a:cubicBezTo>
                    <a:pt x="1964" y="11231"/>
                    <a:pt x="2027" y="11231"/>
                    <a:pt x="2122" y="11200"/>
                  </a:cubicBezTo>
                  <a:cubicBezTo>
                    <a:pt x="2249" y="11168"/>
                    <a:pt x="2376" y="11168"/>
                    <a:pt x="2502" y="11168"/>
                  </a:cubicBezTo>
                  <a:cubicBezTo>
                    <a:pt x="2819" y="11136"/>
                    <a:pt x="3136" y="11073"/>
                    <a:pt x="3421" y="10915"/>
                  </a:cubicBezTo>
                  <a:cubicBezTo>
                    <a:pt x="3801" y="10725"/>
                    <a:pt x="4022" y="10376"/>
                    <a:pt x="4086" y="9965"/>
                  </a:cubicBezTo>
                  <a:lnTo>
                    <a:pt x="4086" y="9901"/>
                  </a:lnTo>
                  <a:cubicBezTo>
                    <a:pt x="4086" y="9838"/>
                    <a:pt x="4086" y="9775"/>
                    <a:pt x="4117" y="9743"/>
                  </a:cubicBezTo>
                  <a:cubicBezTo>
                    <a:pt x="4149" y="9679"/>
                    <a:pt x="4212" y="9616"/>
                    <a:pt x="4276" y="9553"/>
                  </a:cubicBezTo>
                  <a:lnTo>
                    <a:pt x="4307" y="9521"/>
                  </a:lnTo>
                  <a:cubicBezTo>
                    <a:pt x="4909" y="8919"/>
                    <a:pt x="5131" y="7906"/>
                    <a:pt x="4751" y="7146"/>
                  </a:cubicBezTo>
                  <a:lnTo>
                    <a:pt x="4719" y="7051"/>
                  </a:lnTo>
                  <a:cubicBezTo>
                    <a:pt x="4656" y="6956"/>
                    <a:pt x="4624" y="6861"/>
                    <a:pt x="4624" y="6798"/>
                  </a:cubicBezTo>
                  <a:cubicBezTo>
                    <a:pt x="4561" y="6576"/>
                    <a:pt x="4687" y="6354"/>
                    <a:pt x="4814" y="6101"/>
                  </a:cubicBezTo>
                  <a:cubicBezTo>
                    <a:pt x="4941" y="5911"/>
                    <a:pt x="5036" y="5689"/>
                    <a:pt x="5067" y="5436"/>
                  </a:cubicBezTo>
                  <a:cubicBezTo>
                    <a:pt x="5099" y="4834"/>
                    <a:pt x="4814" y="4201"/>
                    <a:pt x="4276" y="3726"/>
                  </a:cubicBezTo>
                  <a:cubicBezTo>
                    <a:pt x="4212" y="3694"/>
                    <a:pt x="4181" y="3662"/>
                    <a:pt x="4149" y="3631"/>
                  </a:cubicBezTo>
                  <a:cubicBezTo>
                    <a:pt x="4149" y="3631"/>
                    <a:pt x="4117" y="3631"/>
                    <a:pt x="4117" y="3599"/>
                  </a:cubicBezTo>
                  <a:cubicBezTo>
                    <a:pt x="4149" y="3567"/>
                    <a:pt x="4181" y="3536"/>
                    <a:pt x="4212" y="3472"/>
                  </a:cubicBezTo>
                  <a:cubicBezTo>
                    <a:pt x="4402" y="3124"/>
                    <a:pt x="4497" y="2744"/>
                    <a:pt x="4434" y="2364"/>
                  </a:cubicBezTo>
                  <a:cubicBezTo>
                    <a:pt x="4371" y="1889"/>
                    <a:pt x="4054" y="1477"/>
                    <a:pt x="3642" y="1319"/>
                  </a:cubicBezTo>
                  <a:cubicBezTo>
                    <a:pt x="3579" y="1287"/>
                    <a:pt x="3484" y="1287"/>
                    <a:pt x="3421" y="1256"/>
                  </a:cubicBezTo>
                  <a:cubicBezTo>
                    <a:pt x="3294" y="1224"/>
                    <a:pt x="3199" y="1192"/>
                    <a:pt x="3136" y="1161"/>
                  </a:cubicBezTo>
                  <a:cubicBezTo>
                    <a:pt x="2946" y="1066"/>
                    <a:pt x="2819" y="907"/>
                    <a:pt x="2692" y="749"/>
                  </a:cubicBezTo>
                  <a:cubicBezTo>
                    <a:pt x="2566" y="527"/>
                    <a:pt x="2376" y="306"/>
                    <a:pt x="2027" y="179"/>
                  </a:cubicBezTo>
                  <a:cubicBezTo>
                    <a:pt x="1706" y="80"/>
                    <a:pt x="1404" y="0"/>
                    <a:pt x="110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6" name="Google Shape;256;p17"/>
            <p:cNvSpPr/>
            <p:nvPr/>
          </p:nvSpPr>
          <p:spPr>
            <a:xfrm>
              <a:off x="1614914" y="518101"/>
              <a:ext cx="95237" cy="34063"/>
            </a:xfrm>
            <a:custGeom>
              <a:avLst/>
              <a:gdLst/>
              <a:ahLst/>
              <a:cxnLst/>
              <a:rect l="l" t="t" r="r" b="b"/>
              <a:pathLst>
                <a:path w="3042" h="1088" extrusionOk="0">
                  <a:moveTo>
                    <a:pt x="1620" y="0"/>
                  </a:moveTo>
                  <a:cubicBezTo>
                    <a:pt x="1555" y="0"/>
                    <a:pt x="1491" y="4"/>
                    <a:pt x="1426" y="11"/>
                  </a:cubicBezTo>
                  <a:cubicBezTo>
                    <a:pt x="824" y="74"/>
                    <a:pt x="286" y="423"/>
                    <a:pt x="33" y="898"/>
                  </a:cubicBezTo>
                  <a:cubicBezTo>
                    <a:pt x="1" y="961"/>
                    <a:pt x="1" y="1056"/>
                    <a:pt x="64" y="1088"/>
                  </a:cubicBezTo>
                  <a:lnTo>
                    <a:pt x="128" y="1088"/>
                  </a:lnTo>
                  <a:cubicBezTo>
                    <a:pt x="191" y="1088"/>
                    <a:pt x="223" y="1088"/>
                    <a:pt x="254" y="1024"/>
                  </a:cubicBezTo>
                  <a:cubicBezTo>
                    <a:pt x="476" y="613"/>
                    <a:pt x="951" y="328"/>
                    <a:pt x="1458" y="264"/>
                  </a:cubicBezTo>
                  <a:cubicBezTo>
                    <a:pt x="1518" y="256"/>
                    <a:pt x="1580" y="252"/>
                    <a:pt x="1643" y="252"/>
                  </a:cubicBezTo>
                  <a:cubicBezTo>
                    <a:pt x="2067" y="252"/>
                    <a:pt x="2512" y="436"/>
                    <a:pt x="2788" y="739"/>
                  </a:cubicBezTo>
                  <a:cubicBezTo>
                    <a:pt x="2825" y="777"/>
                    <a:pt x="2873" y="792"/>
                    <a:pt x="2913" y="792"/>
                  </a:cubicBezTo>
                  <a:cubicBezTo>
                    <a:pt x="2941" y="792"/>
                    <a:pt x="2965" y="784"/>
                    <a:pt x="2978" y="771"/>
                  </a:cubicBezTo>
                  <a:cubicBezTo>
                    <a:pt x="3041" y="708"/>
                    <a:pt x="3041" y="644"/>
                    <a:pt x="2978" y="581"/>
                  </a:cubicBezTo>
                  <a:cubicBezTo>
                    <a:pt x="2641" y="216"/>
                    <a:pt x="2129" y="0"/>
                    <a:pt x="162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7" name="Google Shape;257;p17"/>
            <p:cNvSpPr/>
            <p:nvPr/>
          </p:nvSpPr>
          <p:spPr>
            <a:xfrm>
              <a:off x="1608965" y="725009"/>
              <a:ext cx="43674" cy="23481"/>
            </a:xfrm>
            <a:custGeom>
              <a:avLst/>
              <a:gdLst/>
              <a:ahLst/>
              <a:cxnLst/>
              <a:rect l="l" t="t" r="r" b="b"/>
              <a:pathLst>
                <a:path w="1395" h="750" extrusionOk="0">
                  <a:moveTo>
                    <a:pt x="1243" y="0"/>
                  </a:moveTo>
                  <a:cubicBezTo>
                    <a:pt x="1200" y="0"/>
                    <a:pt x="1159" y="15"/>
                    <a:pt x="1141" y="53"/>
                  </a:cubicBezTo>
                  <a:cubicBezTo>
                    <a:pt x="975" y="328"/>
                    <a:pt x="642" y="508"/>
                    <a:pt x="307" y="508"/>
                  </a:cubicBezTo>
                  <a:cubicBezTo>
                    <a:pt x="258" y="508"/>
                    <a:pt x="208" y="504"/>
                    <a:pt x="159" y="496"/>
                  </a:cubicBezTo>
                  <a:cubicBezTo>
                    <a:pt x="142" y="490"/>
                    <a:pt x="125" y="487"/>
                    <a:pt x="110" y="487"/>
                  </a:cubicBezTo>
                  <a:cubicBezTo>
                    <a:pt x="43" y="487"/>
                    <a:pt x="1" y="539"/>
                    <a:pt x="1" y="591"/>
                  </a:cubicBezTo>
                  <a:cubicBezTo>
                    <a:pt x="1" y="654"/>
                    <a:pt x="32" y="749"/>
                    <a:pt x="96" y="749"/>
                  </a:cubicBezTo>
                  <a:lnTo>
                    <a:pt x="318" y="749"/>
                  </a:lnTo>
                  <a:cubicBezTo>
                    <a:pt x="729" y="749"/>
                    <a:pt x="1173" y="528"/>
                    <a:pt x="1363" y="211"/>
                  </a:cubicBezTo>
                  <a:cubicBezTo>
                    <a:pt x="1394" y="148"/>
                    <a:pt x="1394" y="53"/>
                    <a:pt x="1331" y="21"/>
                  </a:cubicBezTo>
                  <a:cubicBezTo>
                    <a:pt x="1305" y="8"/>
                    <a:pt x="1273" y="0"/>
                    <a:pt x="124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8" name="Google Shape;258;p17"/>
            <p:cNvSpPr/>
            <p:nvPr/>
          </p:nvSpPr>
          <p:spPr>
            <a:xfrm>
              <a:off x="1593124" y="430191"/>
              <a:ext cx="35722" cy="28772"/>
            </a:xfrm>
            <a:custGeom>
              <a:avLst/>
              <a:gdLst/>
              <a:ahLst/>
              <a:cxnLst/>
              <a:rect l="l" t="t" r="r" b="b"/>
              <a:pathLst>
                <a:path w="1141" h="919" extrusionOk="0">
                  <a:moveTo>
                    <a:pt x="1014" y="1"/>
                  </a:moveTo>
                  <a:cubicBezTo>
                    <a:pt x="570" y="32"/>
                    <a:pt x="158" y="349"/>
                    <a:pt x="0" y="761"/>
                  </a:cubicBezTo>
                  <a:cubicBezTo>
                    <a:pt x="0" y="824"/>
                    <a:pt x="32" y="887"/>
                    <a:pt x="95" y="919"/>
                  </a:cubicBezTo>
                  <a:lnTo>
                    <a:pt x="127" y="919"/>
                  </a:lnTo>
                  <a:cubicBezTo>
                    <a:pt x="190" y="919"/>
                    <a:pt x="253" y="887"/>
                    <a:pt x="253" y="824"/>
                  </a:cubicBezTo>
                  <a:cubicBezTo>
                    <a:pt x="348" y="539"/>
                    <a:pt x="697" y="286"/>
                    <a:pt x="1045" y="254"/>
                  </a:cubicBezTo>
                  <a:cubicBezTo>
                    <a:pt x="1109" y="254"/>
                    <a:pt x="1140" y="191"/>
                    <a:pt x="1140" y="127"/>
                  </a:cubicBezTo>
                  <a:cubicBezTo>
                    <a:pt x="1140" y="64"/>
                    <a:pt x="1077" y="1"/>
                    <a:pt x="101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9" name="Google Shape;259;p17"/>
            <p:cNvSpPr/>
            <p:nvPr/>
          </p:nvSpPr>
          <p:spPr>
            <a:xfrm>
              <a:off x="1607995" y="551756"/>
              <a:ext cx="76359" cy="45020"/>
            </a:xfrm>
            <a:custGeom>
              <a:avLst/>
              <a:gdLst/>
              <a:ahLst/>
              <a:cxnLst/>
              <a:rect l="l" t="t" r="r" b="b"/>
              <a:pathLst>
                <a:path w="2439" h="1438" extrusionOk="0">
                  <a:moveTo>
                    <a:pt x="2292" y="1"/>
                  </a:moveTo>
                  <a:cubicBezTo>
                    <a:pt x="2239" y="1"/>
                    <a:pt x="2185" y="37"/>
                    <a:pt x="2185" y="108"/>
                  </a:cubicBezTo>
                  <a:cubicBezTo>
                    <a:pt x="2090" y="424"/>
                    <a:pt x="1774" y="741"/>
                    <a:pt x="1394" y="931"/>
                  </a:cubicBezTo>
                  <a:cubicBezTo>
                    <a:pt x="1109" y="1090"/>
                    <a:pt x="729" y="1153"/>
                    <a:pt x="349" y="1153"/>
                  </a:cubicBezTo>
                  <a:cubicBezTo>
                    <a:pt x="327" y="1153"/>
                    <a:pt x="292" y="1139"/>
                    <a:pt x="262" y="1139"/>
                  </a:cubicBezTo>
                  <a:cubicBezTo>
                    <a:pt x="246" y="1139"/>
                    <a:pt x="232" y="1142"/>
                    <a:pt x="222" y="1153"/>
                  </a:cubicBezTo>
                  <a:lnTo>
                    <a:pt x="127" y="1153"/>
                  </a:lnTo>
                  <a:cubicBezTo>
                    <a:pt x="63" y="1185"/>
                    <a:pt x="0" y="1248"/>
                    <a:pt x="32" y="1311"/>
                  </a:cubicBezTo>
                  <a:cubicBezTo>
                    <a:pt x="32" y="1375"/>
                    <a:pt x="63" y="1406"/>
                    <a:pt x="127" y="1438"/>
                  </a:cubicBezTo>
                  <a:lnTo>
                    <a:pt x="285" y="1438"/>
                  </a:lnTo>
                  <a:cubicBezTo>
                    <a:pt x="760" y="1438"/>
                    <a:pt x="1172" y="1343"/>
                    <a:pt x="1520" y="1185"/>
                  </a:cubicBezTo>
                  <a:cubicBezTo>
                    <a:pt x="1964" y="963"/>
                    <a:pt x="2312" y="583"/>
                    <a:pt x="2439" y="171"/>
                  </a:cubicBezTo>
                  <a:cubicBezTo>
                    <a:pt x="2439" y="108"/>
                    <a:pt x="2407" y="13"/>
                    <a:pt x="2344" y="13"/>
                  </a:cubicBezTo>
                  <a:cubicBezTo>
                    <a:pt x="2328" y="5"/>
                    <a:pt x="2310" y="1"/>
                    <a:pt x="229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0" name="Google Shape;260;p17"/>
            <p:cNvSpPr/>
            <p:nvPr/>
          </p:nvSpPr>
          <p:spPr>
            <a:xfrm>
              <a:off x="1628814" y="589325"/>
              <a:ext cx="59516" cy="24326"/>
            </a:xfrm>
            <a:custGeom>
              <a:avLst/>
              <a:gdLst/>
              <a:ahLst/>
              <a:cxnLst/>
              <a:rect l="l" t="t" r="r" b="b"/>
              <a:pathLst>
                <a:path w="1901" h="777" extrusionOk="0">
                  <a:moveTo>
                    <a:pt x="143" y="0"/>
                  </a:moveTo>
                  <a:cubicBezTo>
                    <a:pt x="111" y="0"/>
                    <a:pt x="79" y="16"/>
                    <a:pt x="64" y="48"/>
                  </a:cubicBezTo>
                  <a:cubicBezTo>
                    <a:pt x="0" y="80"/>
                    <a:pt x="0" y="175"/>
                    <a:pt x="64" y="238"/>
                  </a:cubicBezTo>
                  <a:cubicBezTo>
                    <a:pt x="380" y="586"/>
                    <a:pt x="887" y="776"/>
                    <a:pt x="1394" y="776"/>
                  </a:cubicBezTo>
                  <a:cubicBezTo>
                    <a:pt x="1520" y="776"/>
                    <a:pt x="1647" y="745"/>
                    <a:pt x="1774" y="713"/>
                  </a:cubicBezTo>
                  <a:cubicBezTo>
                    <a:pt x="1869" y="713"/>
                    <a:pt x="1900" y="650"/>
                    <a:pt x="1869" y="586"/>
                  </a:cubicBezTo>
                  <a:cubicBezTo>
                    <a:pt x="1869" y="491"/>
                    <a:pt x="1805" y="460"/>
                    <a:pt x="1742" y="460"/>
                  </a:cubicBezTo>
                  <a:cubicBezTo>
                    <a:pt x="1619" y="488"/>
                    <a:pt x="1493" y="503"/>
                    <a:pt x="1367" y="503"/>
                  </a:cubicBezTo>
                  <a:cubicBezTo>
                    <a:pt x="941" y="503"/>
                    <a:pt x="515" y="341"/>
                    <a:pt x="222" y="48"/>
                  </a:cubicBezTo>
                  <a:cubicBezTo>
                    <a:pt x="206" y="16"/>
                    <a:pt x="174" y="0"/>
                    <a:pt x="14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1" name="Google Shape;261;p17"/>
            <p:cNvSpPr/>
            <p:nvPr/>
          </p:nvSpPr>
          <p:spPr>
            <a:xfrm>
              <a:off x="1606993" y="648119"/>
              <a:ext cx="50593" cy="35910"/>
            </a:xfrm>
            <a:custGeom>
              <a:avLst/>
              <a:gdLst/>
              <a:ahLst/>
              <a:cxnLst/>
              <a:rect l="l" t="t" r="r" b="b"/>
              <a:pathLst>
                <a:path w="1616" h="1147" extrusionOk="0">
                  <a:moveTo>
                    <a:pt x="249" y="1"/>
                  </a:moveTo>
                  <a:cubicBezTo>
                    <a:pt x="208" y="1"/>
                    <a:pt x="168" y="3"/>
                    <a:pt x="127" y="7"/>
                  </a:cubicBezTo>
                  <a:cubicBezTo>
                    <a:pt x="32" y="7"/>
                    <a:pt x="0" y="70"/>
                    <a:pt x="0" y="133"/>
                  </a:cubicBezTo>
                  <a:cubicBezTo>
                    <a:pt x="0" y="228"/>
                    <a:pt x="64" y="260"/>
                    <a:pt x="127" y="260"/>
                  </a:cubicBezTo>
                  <a:cubicBezTo>
                    <a:pt x="150" y="259"/>
                    <a:pt x="173" y="258"/>
                    <a:pt x="195" y="258"/>
                  </a:cubicBezTo>
                  <a:cubicBezTo>
                    <a:pt x="710" y="258"/>
                    <a:pt x="1211" y="597"/>
                    <a:pt x="1362" y="1052"/>
                  </a:cubicBezTo>
                  <a:cubicBezTo>
                    <a:pt x="1362" y="1083"/>
                    <a:pt x="1426" y="1147"/>
                    <a:pt x="1489" y="1147"/>
                  </a:cubicBezTo>
                  <a:cubicBezTo>
                    <a:pt x="1489" y="1147"/>
                    <a:pt x="1489" y="1147"/>
                    <a:pt x="1521" y="1115"/>
                  </a:cubicBezTo>
                  <a:cubicBezTo>
                    <a:pt x="1584" y="1115"/>
                    <a:pt x="1616" y="1020"/>
                    <a:pt x="1616" y="957"/>
                  </a:cubicBezTo>
                  <a:cubicBezTo>
                    <a:pt x="1438" y="423"/>
                    <a:pt x="844" y="1"/>
                    <a:pt x="24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2" name="Google Shape;262;p17"/>
            <p:cNvSpPr/>
            <p:nvPr/>
          </p:nvSpPr>
          <p:spPr>
            <a:xfrm>
              <a:off x="1575279" y="676076"/>
              <a:ext cx="43643" cy="64462"/>
            </a:xfrm>
            <a:custGeom>
              <a:avLst/>
              <a:gdLst/>
              <a:ahLst/>
              <a:cxnLst/>
              <a:rect l="l" t="t" r="r" b="b"/>
              <a:pathLst>
                <a:path w="1394" h="2059" extrusionOk="0">
                  <a:moveTo>
                    <a:pt x="1267" y="0"/>
                  </a:moveTo>
                  <a:cubicBezTo>
                    <a:pt x="1013" y="0"/>
                    <a:pt x="760" y="127"/>
                    <a:pt x="570" y="380"/>
                  </a:cubicBezTo>
                  <a:cubicBezTo>
                    <a:pt x="63" y="950"/>
                    <a:pt x="0" y="1204"/>
                    <a:pt x="63" y="1932"/>
                  </a:cubicBezTo>
                  <a:cubicBezTo>
                    <a:pt x="63" y="1996"/>
                    <a:pt x="127" y="2059"/>
                    <a:pt x="190" y="2059"/>
                  </a:cubicBezTo>
                  <a:lnTo>
                    <a:pt x="222" y="2059"/>
                  </a:lnTo>
                  <a:cubicBezTo>
                    <a:pt x="285" y="2059"/>
                    <a:pt x="317" y="1996"/>
                    <a:pt x="317" y="1932"/>
                  </a:cubicBezTo>
                  <a:cubicBezTo>
                    <a:pt x="285" y="1267"/>
                    <a:pt x="317" y="1045"/>
                    <a:pt x="760" y="539"/>
                  </a:cubicBezTo>
                  <a:cubicBezTo>
                    <a:pt x="855" y="444"/>
                    <a:pt x="1045" y="285"/>
                    <a:pt x="1267" y="254"/>
                  </a:cubicBezTo>
                  <a:cubicBezTo>
                    <a:pt x="1330" y="254"/>
                    <a:pt x="1394" y="222"/>
                    <a:pt x="1394" y="127"/>
                  </a:cubicBezTo>
                  <a:cubicBezTo>
                    <a:pt x="1394" y="64"/>
                    <a:pt x="1330" y="0"/>
                    <a:pt x="126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3" name="Google Shape;263;p17"/>
            <p:cNvSpPr/>
            <p:nvPr/>
          </p:nvSpPr>
          <p:spPr>
            <a:xfrm>
              <a:off x="1606993" y="448256"/>
              <a:ext cx="72414" cy="44425"/>
            </a:xfrm>
            <a:custGeom>
              <a:avLst/>
              <a:gdLst/>
              <a:ahLst/>
              <a:cxnLst/>
              <a:rect l="l" t="t" r="r" b="b"/>
              <a:pathLst>
                <a:path w="2313" h="1419" extrusionOk="0">
                  <a:moveTo>
                    <a:pt x="1588" y="0"/>
                  </a:moveTo>
                  <a:cubicBezTo>
                    <a:pt x="1341" y="0"/>
                    <a:pt x="1111" y="47"/>
                    <a:pt x="919" y="152"/>
                  </a:cubicBezTo>
                  <a:cubicBezTo>
                    <a:pt x="444" y="405"/>
                    <a:pt x="191" y="880"/>
                    <a:pt x="32" y="1229"/>
                  </a:cubicBezTo>
                  <a:cubicBezTo>
                    <a:pt x="0" y="1292"/>
                    <a:pt x="32" y="1387"/>
                    <a:pt x="95" y="1419"/>
                  </a:cubicBezTo>
                  <a:lnTo>
                    <a:pt x="159" y="1419"/>
                  </a:lnTo>
                  <a:cubicBezTo>
                    <a:pt x="191" y="1419"/>
                    <a:pt x="254" y="1387"/>
                    <a:pt x="254" y="1355"/>
                  </a:cubicBezTo>
                  <a:cubicBezTo>
                    <a:pt x="476" y="944"/>
                    <a:pt x="666" y="564"/>
                    <a:pt x="1046" y="374"/>
                  </a:cubicBezTo>
                  <a:cubicBezTo>
                    <a:pt x="1206" y="302"/>
                    <a:pt x="1406" y="261"/>
                    <a:pt x="1623" y="261"/>
                  </a:cubicBezTo>
                  <a:cubicBezTo>
                    <a:pt x="1793" y="261"/>
                    <a:pt x="1973" y="286"/>
                    <a:pt x="2154" y="342"/>
                  </a:cubicBezTo>
                  <a:cubicBezTo>
                    <a:pt x="2171" y="350"/>
                    <a:pt x="2188" y="354"/>
                    <a:pt x="2204" y="354"/>
                  </a:cubicBezTo>
                  <a:cubicBezTo>
                    <a:pt x="2249" y="354"/>
                    <a:pt x="2289" y="325"/>
                    <a:pt x="2312" y="279"/>
                  </a:cubicBezTo>
                  <a:cubicBezTo>
                    <a:pt x="2312" y="184"/>
                    <a:pt x="2281" y="120"/>
                    <a:pt x="2217" y="89"/>
                  </a:cubicBezTo>
                  <a:cubicBezTo>
                    <a:pt x="2004" y="32"/>
                    <a:pt x="1790" y="0"/>
                    <a:pt x="158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4" name="Google Shape;264;p17"/>
            <p:cNvSpPr/>
            <p:nvPr/>
          </p:nvSpPr>
          <p:spPr>
            <a:xfrm>
              <a:off x="1673426" y="610238"/>
              <a:ext cx="40668" cy="43079"/>
            </a:xfrm>
            <a:custGeom>
              <a:avLst/>
              <a:gdLst/>
              <a:ahLst/>
              <a:cxnLst/>
              <a:rect l="l" t="t" r="r" b="b"/>
              <a:pathLst>
                <a:path w="1299" h="1376" extrusionOk="0">
                  <a:moveTo>
                    <a:pt x="1180" y="1"/>
                  </a:moveTo>
                  <a:cubicBezTo>
                    <a:pt x="1126" y="1"/>
                    <a:pt x="1069" y="30"/>
                    <a:pt x="1045" y="77"/>
                  </a:cubicBezTo>
                  <a:cubicBezTo>
                    <a:pt x="855" y="520"/>
                    <a:pt x="507" y="900"/>
                    <a:pt x="95" y="1122"/>
                  </a:cubicBezTo>
                  <a:cubicBezTo>
                    <a:pt x="32" y="1153"/>
                    <a:pt x="0" y="1248"/>
                    <a:pt x="32" y="1312"/>
                  </a:cubicBezTo>
                  <a:cubicBezTo>
                    <a:pt x="64" y="1343"/>
                    <a:pt x="95" y="1375"/>
                    <a:pt x="159" y="1375"/>
                  </a:cubicBezTo>
                  <a:cubicBezTo>
                    <a:pt x="159" y="1375"/>
                    <a:pt x="190" y="1375"/>
                    <a:pt x="222" y="1343"/>
                  </a:cubicBezTo>
                  <a:cubicBezTo>
                    <a:pt x="665" y="1090"/>
                    <a:pt x="1045" y="678"/>
                    <a:pt x="1299" y="203"/>
                  </a:cubicBezTo>
                  <a:cubicBezTo>
                    <a:pt x="1299" y="140"/>
                    <a:pt x="1299" y="45"/>
                    <a:pt x="1235" y="13"/>
                  </a:cubicBezTo>
                  <a:cubicBezTo>
                    <a:pt x="1218" y="5"/>
                    <a:pt x="1199" y="1"/>
                    <a:pt x="118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5" name="Google Shape;265;p17"/>
            <p:cNvSpPr/>
            <p:nvPr/>
          </p:nvSpPr>
          <p:spPr>
            <a:xfrm>
              <a:off x="1572305" y="549158"/>
              <a:ext cx="27770" cy="56541"/>
            </a:xfrm>
            <a:custGeom>
              <a:avLst/>
              <a:gdLst/>
              <a:ahLst/>
              <a:cxnLst/>
              <a:rect l="l" t="t" r="r" b="b"/>
              <a:pathLst>
                <a:path w="887" h="1806" extrusionOk="0">
                  <a:moveTo>
                    <a:pt x="127" y="1"/>
                  </a:moveTo>
                  <a:cubicBezTo>
                    <a:pt x="63" y="1"/>
                    <a:pt x="0" y="64"/>
                    <a:pt x="32" y="159"/>
                  </a:cubicBezTo>
                  <a:cubicBezTo>
                    <a:pt x="32" y="254"/>
                    <a:pt x="63" y="349"/>
                    <a:pt x="95" y="476"/>
                  </a:cubicBezTo>
                  <a:cubicBezTo>
                    <a:pt x="127" y="476"/>
                    <a:pt x="127" y="507"/>
                    <a:pt x="127" y="507"/>
                  </a:cubicBezTo>
                  <a:cubicBezTo>
                    <a:pt x="158" y="539"/>
                    <a:pt x="158" y="571"/>
                    <a:pt x="158" y="603"/>
                  </a:cubicBezTo>
                  <a:cubicBezTo>
                    <a:pt x="190" y="634"/>
                    <a:pt x="158" y="698"/>
                    <a:pt x="158" y="729"/>
                  </a:cubicBezTo>
                  <a:cubicBezTo>
                    <a:pt x="127" y="919"/>
                    <a:pt x="95" y="1141"/>
                    <a:pt x="158" y="1363"/>
                  </a:cubicBezTo>
                  <a:cubicBezTo>
                    <a:pt x="253" y="1584"/>
                    <a:pt x="475" y="1774"/>
                    <a:pt x="728" y="1806"/>
                  </a:cubicBezTo>
                  <a:lnTo>
                    <a:pt x="760" y="1806"/>
                  </a:lnTo>
                  <a:cubicBezTo>
                    <a:pt x="823" y="1806"/>
                    <a:pt x="887" y="1743"/>
                    <a:pt x="887" y="1679"/>
                  </a:cubicBezTo>
                  <a:cubicBezTo>
                    <a:pt x="887" y="1616"/>
                    <a:pt x="823" y="1553"/>
                    <a:pt x="760" y="1553"/>
                  </a:cubicBezTo>
                  <a:cubicBezTo>
                    <a:pt x="602" y="1553"/>
                    <a:pt x="443" y="1426"/>
                    <a:pt x="412" y="1268"/>
                  </a:cubicBezTo>
                  <a:cubicBezTo>
                    <a:pt x="348" y="1141"/>
                    <a:pt x="380" y="951"/>
                    <a:pt x="412" y="793"/>
                  </a:cubicBezTo>
                  <a:cubicBezTo>
                    <a:pt x="443" y="729"/>
                    <a:pt x="443" y="634"/>
                    <a:pt x="412" y="539"/>
                  </a:cubicBezTo>
                  <a:cubicBezTo>
                    <a:pt x="412" y="507"/>
                    <a:pt x="380" y="444"/>
                    <a:pt x="348" y="412"/>
                  </a:cubicBezTo>
                  <a:lnTo>
                    <a:pt x="348" y="349"/>
                  </a:lnTo>
                  <a:cubicBezTo>
                    <a:pt x="317" y="286"/>
                    <a:pt x="285" y="191"/>
                    <a:pt x="285" y="96"/>
                  </a:cubicBezTo>
                  <a:cubicBezTo>
                    <a:pt x="285" y="32"/>
                    <a:pt x="190" y="1"/>
                    <a:pt x="12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8"/>
          <p:cNvSpPr txBox="1"/>
          <p:nvPr/>
        </p:nvSpPr>
        <p:spPr>
          <a:xfrm>
            <a:off x="1135675" y="1289975"/>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Medium"/>
                <a:ea typeface="Fira Sans Medium"/>
                <a:cs typeface="Fira Sans Medium"/>
                <a:sym typeface="Fira Sans Medium"/>
              </a:rPr>
              <a:t>Datatype</a:t>
            </a:r>
            <a:endParaRPr sz="1500">
              <a:latin typeface="Fira Sans Medium"/>
              <a:ea typeface="Fira Sans Medium"/>
              <a:cs typeface="Fira Sans Medium"/>
              <a:sym typeface="Fira Sans Medium"/>
            </a:endParaRPr>
          </a:p>
        </p:txBody>
      </p:sp>
      <p:sp>
        <p:nvSpPr>
          <p:cNvPr id="271" name="Google Shape;271;p18"/>
          <p:cNvSpPr txBox="1"/>
          <p:nvPr/>
        </p:nvSpPr>
        <p:spPr>
          <a:xfrm>
            <a:off x="1135675" y="1506226"/>
            <a:ext cx="16368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Converting the datas into proper data type</a:t>
            </a:r>
            <a:endParaRPr sz="1200">
              <a:latin typeface="Fira Sans"/>
              <a:ea typeface="Fira Sans"/>
              <a:cs typeface="Fira Sans"/>
              <a:sym typeface="Fira Sans"/>
            </a:endParaRPr>
          </a:p>
        </p:txBody>
      </p:sp>
      <p:sp>
        <p:nvSpPr>
          <p:cNvPr id="272" name="Google Shape;272;p18"/>
          <p:cNvSpPr txBox="1"/>
          <p:nvPr/>
        </p:nvSpPr>
        <p:spPr>
          <a:xfrm>
            <a:off x="1135675" y="2455737"/>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Medium"/>
                <a:ea typeface="Fira Sans Medium"/>
                <a:cs typeface="Fira Sans Medium"/>
                <a:sym typeface="Fira Sans Medium"/>
              </a:rPr>
              <a:t>Null Values</a:t>
            </a:r>
            <a:endParaRPr sz="1500">
              <a:latin typeface="Fira Sans Medium"/>
              <a:ea typeface="Fira Sans Medium"/>
              <a:cs typeface="Fira Sans Medium"/>
              <a:sym typeface="Fira Sans Medium"/>
            </a:endParaRPr>
          </a:p>
        </p:txBody>
      </p:sp>
      <p:sp>
        <p:nvSpPr>
          <p:cNvPr id="273" name="Google Shape;273;p18"/>
          <p:cNvSpPr txBox="1"/>
          <p:nvPr/>
        </p:nvSpPr>
        <p:spPr>
          <a:xfrm>
            <a:off x="1135675" y="2672100"/>
            <a:ext cx="19521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Check for null values,</a:t>
            </a:r>
            <a:endParaRPr sz="1200">
              <a:latin typeface="Fira Sans"/>
              <a:ea typeface="Fira Sans"/>
              <a:cs typeface="Fira Sans"/>
              <a:sym typeface="Fira Sans"/>
            </a:endParaRPr>
          </a:p>
          <a:p>
            <a:pPr marL="0" lvl="0" indent="0" algn="l" rtl="0">
              <a:spcBef>
                <a:spcPts val="0"/>
              </a:spcBef>
              <a:spcAft>
                <a:spcPts val="0"/>
              </a:spcAft>
              <a:buNone/>
            </a:pPr>
            <a:r>
              <a:rPr lang="en" sz="1200">
                <a:latin typeface="Fira Sans"/>
                <a:ea typeface="Fira Sans"/>
                <a:cs typeface="Fira Sans"/>
                <a:sym typeface="Fira Sans"/>
              </a:rPr>
              <a:t>if present replace them</a:t>
            </a:r>
            <a:endParaRPr sz="1200">
              <a:latin typeface="Fira Sans"/>
              <a:ea typeface="Fira Sans"/>
              <a:cs typeface="Fira Sans"/>
              <a:sym typeface="Fira Sans"/>
            </a:endParaRPr>
          </a:p>
        </p:txBody>
      </p:sp>
      <p:sp>
        <p:nvSpPr>
          <p:cNvPr id="274" name="Google Shape;274;p18"/>
          <p:cNvSpPr txBox="1"/>
          <p:nvPr/>
        </p:nvSpPr>
        <p:spPr>
          <a:xfrm>
            <a:off x="1135674" y="3621600"/>
            <a:ext cx="18552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Medium"/>
                <a:ea typeface="Fira Sans Medium"/>
                <a:cs typeface="Fira Sans Medium"/>
                <a:sym typeface="Fira Sans Medium"/>
              </a:rPr>
              <a:t>Duplicate Records</a:t>
            </a:r>
            <a:endParaRPr sz="1500">
              <a:latin typeface="Fira Sans Medium"/>
              <a:ea typeface="Fira Sans Medium"/>
              <a:cs typeface="Fira Sans Medium"/>
              <a:sym typeface="Fira Sans Medium"/>
            </a:endParaRPr>
          </a:p>
        </p:txBody>
      </p:sp>
      <p:sp>
        <p:nvSpPr>
          <p:cNvPr id="275" name="Google Shape;275;p18"/>
          <p:cNvSpPr txBox="1"/>
          <p:nvPr/>
        </p:nvSpPr>
        <p:spPr>
          <a:xfrm>
            <a:off x="1135675" y="3837950"/>
            <a:ext cx="19521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Check for duplicate records and drop them </a:t>
            </a:r>
            <a:endParaRPr sz="1200">
              <a:latin typeface="Fira Sans"/>
              <a:ea typeface="Fira Sans"/>
              <a:cs typeface="Fira Sans"/>
              <a:sym typeface="Fira Sans"/>
            </a:endParaRPr>
          </a:p>
          <a:p>
            <a:pPr marL="0" lvl="0" indent="0" algn="l" rtl="0">
              <a:spcBef>
                <a:spcPts val="0"/>
              </a:spcBef>
              <a:spcAft>
                <a:spcPts val="0"/>
              </a:spcAft>
              <a:buNone/>
            </a:pPr>
            <a:r>
              <a:rPr lang="en" sz="1200">
                <a:latin typeface="Fira Sans"/>
                <a:ea typeface="Fira Sans"/>
                <a:cs typeface="Fira Sans"/>
                <a:sym typeface="Fira Sans"/>
              </a:rPr>
              <a:t>if needed</a:t>
            </a:r>
            <a:endParaRPr sz="1200">
              <a:latin typeface="Fira Sans"/>
              <a:ea typeface="Fira Sans"/>
              <a:cs typeface="Fira Sans"/>
              <a:sym typeface="Fira Sans"/>
            </a:endParaRPr>
          </a:p>
        </p:txBody>
      </p:sp>
      <p:sp>
        <p:nvSpPr>
          <p:cNvPr id="276" name="Google Shape;276;p18"/>
          <p:cNvSpPr txBox="1"/>
          <p:nvPr/>
        </p:nvSpPr>
        <p:spPr>
          <a:xfrm>
            <a:off x="717400" y="411475"/>
            <a:ext cx="7723500" cy="481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444444"/>
                </a:solidFill>
                <a:highlight>
                  <a:srgbClr val="FFFFFF"/>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p:txBody>
      </p:sp>
      <p:sp>
        <p:nvSpPr>
          <p:cNvPr id="277" name="Google Shape;277;p18"/>
          <p:cNvSpPr txBox="1"/>
          <p:nvPr/>
        </p:nvSpPr>
        <p:spPr>
          <a:xfrm>
            <a:off x="6371500" y="1289975"/>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latin typeface="Fira Sans Medium"/>
                <a:ea typeface="Fira Sans Medium"/>
                <a:cs typeface="Fira Sans Medium"/>
                <a:sym typeface="Fira Sans Medium"/>
              </a:rPr>
              <a:t>Correlation</a:t>
            </a:r>
            <a:endParaRPr sz="1500">
              <a:latin typeface="Fira Sans Medium"/>
              <a:ea typeface="Fira Sans Medium"/>
              <a:cs typeface="Fira Sans Medium"/>
              <a:sym typeface="Fira Sans Medium"/>
            </a:endParaRPr>
          </a:p>
        </p:txBody>
      </p:sp>
      <p:sp>
        <p:nvSpPr>
          <p:cNvPr id="278" name="Google Shape;278;p18"/>
          <p:cNvSpPr txBox="1"/>
          <p:nvPr/>
        </p:nvSpPr>
        <p:spPr>
          <a:xfrm>
            <a:off x="6371500" y="1506226"/>
            <a:ext cx="1636800"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Fira Sans"/>
                <a:ea typeface="Fira Sans"/>
                <a:cs typeface="Fira Sans"/>
                <a:sym typeface="Fira Sans"/>
              </a:rPr>
              <a:t>Find the correlation between the datas </a:t>
            </a:r>
            <a:endParaRPr sz="1200">
              <a:latin typeface="Fira Sans"/>
              <a:ea typeface="Fira Sans"/>
              <a:cs typeface="Fira Sans"/>
              <a:sym typeface="Fira Sans"/>
            </a:endParaRPr>
          </a:p>
        </p:txBody>
      </p:sp>
      <p:sp>
        <p:nvSpPr>
          <p:cNvPr id="279" name="Google Shape;279;p18"/>
          <p:cNvSpPr txBox="1"/>
          <p:nvPr/>
        </p:nvSpPr>
        <p:spPr>
          <a:xfrm>
            <a:off x="6371500" y="2455737"/>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latin typeface="Fira Sans Medium"/>
                <a:ea typeface="Fira Sans Medium"/>
                <a:cs typeface="Fira Sans Medium"/>
                <a:sym typeface="Fira Sans Medium"/>
              </a:rPr>
              <a:t>Outliers</a:t>
            </a:r>
            <a:endParaRPr sz="1500">
              <a:latin typeface="Fira Sans Medium"/>
              <a:ea typeface="Fira Sans Medium"/>
              <a:cs typeface="Fira Sans Medium"/>
              <a:sym typeface="Fira Sans Medium"/>
            </a:endParaRPr>
          </a:p>
        </p:txBody>
      </p:sp>
      <p:sp>
        <p:nvSpPr>
          <p:cNvPr id="280" name="Google Shape;280;p18"/>
          <p:cNvSpPr txBox="1"/>
          <p:nvPr/>
        </p:nvSpPr>
        <p:spPr>
          <a:xfrm>
            <a:off x="6371500" y="2672088"/>
            <a:ext cx="1636800"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Fira Sans"/>
                <a:ea typeface="Fira Sans"/>
                <a:cs typeface="Fira Sans"/>
                <a:sym typeface="Fira Sans"/>
              </a:rPr>
              <a:t>Check for outliers in the data and handle them properly</a:t>
            </a:r>
            <a:endParaRPr sz="1200">
              <a:latin typeface="Fira Sans"/>
              <a:ea typeface="Fira Sans"/>
              <a:cs typeface="Fira Sans"/>
              <a:sym typeface="Fira Sans"/>
            </a:endParaRPr>
          </a:p>
        </p:txBody>
      </p:sp>
      <p:sp>
        <p:nvSpPr>
          <p:cNvPr id="281" name="Google Shape;281;p18"/>
          <p:cNvSpPr txBox="1"/>
          <p:nvPr/>
        </p:nvSpPr>
        <p:spPr>
          <a:xfrm>
            <a:off x="6371507" y="3621600"/>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latin typeface="Fira Sans Medium"/>
                <a:ea typeface="Fira Sans Medium"/>
                <a:cs typeface="Fira Sans Medium"/>
                <a:sym typeface="Fira Sans Medium"/>
              </a:rPr>
              <a:t>Visualization</a:t>
            </a:r>
            <a:endParaRPr sz="1500">
              <a:latin typeface="Fira Sans Medium"/>
              <a:ea typeface="Fira Sans Medium"/>
              <a:cs typeface="Fira Sans Medium"/>
              <a:sym typeface="Fira Sans Medium"/>
            </a:endParaRPr>
          </a:p>
        </p:txBody>
      </p:sp>
      <p:sp>
        <p:nvSpPr>
          <p:cNvPr id="282" name="Google Shape;282;p18"/>
          <p:cNvSpPr txBox="1"/>
          <p:nvPr/>
        </p:nvSpPr>
        <p:spPr>
          <a:xfrm>
            <a:off x="5914650" y="3837975"/>
            <a:ext cx="2093700"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Fira Sans"/>
                <a:ea typeface="Fira Sans"/>
                <a:cs typeface="Fira Sans"/>
                <a:sym typeface="Fira Sans"/>
              </a:rPr>
              <a:t>Using proper visualizations in the datas for understanding the data</a:t>
            </a:r>
            <a:endParaRPr sz="1200">
              <a:latin typeface="Fira Sans"/>
              <a:ea typeface="Fira Sans"/>
              <a:cs typeface="Fira Sans"/>
              <a:sym typeface="Fira Sans"/>
            </a:endParaRPr>
          </a:p>
        </p:txBody>
      </p:sp>
      <p:grpSp>
        <p:nvGrpSpPr>
          <p:cNvPr id="283" name="Google Shape;283;p18"/>
          <p:cNvGrpSpPr/>
          <p:nvPr/>
        </p:nvGrpSpPr>
        <p:grpSpPr>
          <a:xfrm>
            <a:off x="8056664" y="1361318"/>
            <a:ext cx="630131" cy="630131"/>
            <a:chOff x="6323089" y="1361318"/>
            <a:chExt cx="630131" cy="630131"/>
          </a:xfrm>
        </p:grpSpPr>
        <p:sp>
          <p:nvSpPr>
            <p:cNvPr id="284" name="Google Shape;284;p18"/>
            <p:cNvSpPr/>
            <p:nvPr/>
          </p:nvSpPr>
          <p:spPr>
            <a:xfrm>
              <a:off x="6332385" y="1406385"/>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6474935" y="1526642"/>
              <a:ext cx="326465" cy="299484"/>
            </a:xfrm>
            <a:custGeom>
              <a:avLst/>
              <a:gdLst/>
              <a:ahLst/>
              <a:cxnLst/>
              <a:rect l="l" t="t" r="r" b="b"/>
              <a:pathLst>
                <a:path w="12257" h="11244" extrusionOk="0">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8"/>
            <p:cNvSpPr/>
            <p:nvPr/>
          </p:nvSpPr>
          <p:spPr>
            <a:xfrm>
              <a:off x="6533133" y="1361318"/>
              <a:ext cx="420087" cy="535656"/>
            </a:xfrm>
            <a:custGeom>
              <a:avLst/>
              <a:gdLst/>
              <a:ahLst/>
              <a:cxnLst/>
              <a:rect l="l" t="t" r="r" b="b"/>
              <a:pathLst>
                <a:path w="15772" h="20111" fill="none" extrusionOk="0">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
            <p:cNvSpPr/>
            <p:nvPr/>
          </p:nvSpPr>
          <p:spPr>
            <a:xfrm>
              <a:off x="6323089" y="1446524"/>
              <a:ext cx="315518" cy="544925"/>
            </a:xfrm>
            <a:custGeom>
              <a:avLst/>
              <a:gdLst/>
              <a:ahLst/>
              <a:cxnLst/>
              <a:rect l="l" t="t" r="r" b="b"/>
              <a:pathLst>
                <a:path w="11846" h="20459" fill="none" extrusionOk="0">
                  <a:moveTo>
                    <a:pt x="3738" y="0"/>
                  </a:moveTo>
                  <a:cubicBezTo>
                    <a:pt x="1458" y="2154"/>
                    <a:pt x="1" y="5226"/>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8"/>
          <p:cNvGrpSpPr/>
          <p:nvPr/>
        </p:nvGrpSpPr>
        <p:grpSpPr>
          <a:xfrm>
            <a:off x="8056664" y="3637093"/>
            <a:ext cx="630131" cy="630131"/>
            <a:chOff x="6323089" y="3637093"/>
            <a:chExt cx="630131" cy="630131"/>
          </a:xfrm>
        </p:grpSpPr>
        <p:sp>
          <p:nvSpPr>
            <p:cNvPr id="289" name="Google Shape;289;p18"/>
            <p:cNvSpPr/>
            <p:nvPr/>
          </p:nvSpPr>
          <p:spPr>
            <a:xfrm>
              <a:off x="6368635" y="3682639"/>
              <a:ext cx="539039" cy="539012"/>
            </a:xfrm>
            <a:custGeom>
              <a:avLst/>
              <a:gdLst/>
              <a:ahLst/>
              <a:cxnLst/>
              <a:rect l="l" t="t" r="r" b="b"/>
              <a:pathLst>
                <a:path w="20238" h="20237" extrusionOk="0">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8"/>
            <p:cNvSpPr/>
            <p:nvPr/>
          </p:nvSpPr>
          <p:spPr>
            <a:xfrm>
              <a:off x="6533133" y="3637093"/>
              <a:ext cx="420087" cy="535656"/>
            </a:xfrm>
            <a:custGeom>
              <a:avLst/>
              <a:gdLst/>
              <a:ahLst/>
              <a:cxnLst/>
              <a:rect l="l" t="t" r="r" b="b"/>
              <a:pathLst>
                <a:path w="15772" h="20111" fill="none" extrusionOk="0">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6323089" y="3722298"/>
              <a:ext cx="315518" cy="544925"/>
            </a:xfrm>
            <a:custGeom>
              <a:avLst/>
              <a:gdLst/>
              <a:ahLst/>
              <a:cxnLst/>
              <a:rect l="l" t="t" r="r" b="b"/>
              <a:pathLst>
                <a:path w="11846" h="20459" fill="none" extrusionOk="0">
                  <a:moveTo>
                    <a:pt x="3738" y="0"/>
                  </a:moveTo>
                  <a:cubicBezTo>
                    <a:pt x="1458" y="2154"/>
                    <a:pt x="1" y="5225"/>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18"/>
          <p:cNvGrpSpPr/>
          <p:nvPr/>
        </p:nvGrpSpPr>
        <p:grpSpPr>
          <a:xfrm>
            <a:off x="8056664" y="2499219"/>
            <a:ext cx="630131" cy="630104"/>
            <a:chOff x="6323089" y="2499219"/>
            <a:chExt cx="630131" cy="630104"/>
          </a:xfrm>
        </p:grpSpPr>
        <p:sp>
          <p:nvSpPr>
            <p:cNvPr id="293" name="Google Shape;293;p18"/>
            <p:cNvSpPr/>
            <p:nvPr/>
          </p:nvSpPr>
          <p:spPr>
            <a:xfrm>
              <a:off x="6368635" y="2544765"/>
              <a:ext cx="539039" cy="539012"/>
            </a:xfrm>
            <a:custGeom>
              <a:avLst/>
              <a:gdLst/>
              <a:ahLst/>
              <a:cxnLst/>
              <a:rect l="l" t="t" r="r" b="b"/>
              <a:pathLst>
                <a:path w="20238" h="20237" extrusionOk="0">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a:off x="6544932" y="2639239"/>
              <a:ext cx="186445" cy="350064"/>
            </a:xfrm>
            <a:custGeom>
              <a:avLst/>
              <a:gdLst/>
              <a:ahLst/>
              <a:cxnLst/>
              <a:rect l="l" t="t" r="r" b="b"/>
              <a:pathLst>
                <a:path w="7000" h="13143" extrusionOk="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6587122" y="2731183"/>
              <a:ext cx="102092" cy="188949"/>
            </a:xfrm>
            <a:custGeom>
              <a:avLst/>
              <a:gdLst/>
              <a:ahLst/>
              <a:cxnLst/>
              <a:rect l="l" t="t" r="r" b="b"/>
              <a:pathLst>
                <a:path w="3833" h="7094" extrusionOk="0">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6533133" y="2499219"/>
              <a:ext cx="420087" cy="535630"/>
            </a:xfrm>
            <a:custGeom>
              <a:avLst/>
              <a:gdLst/>
              <a:ahLst/>
              <a:cxnLst/>
              <a:rect l="l" t="t" r="r" b="b"/>
              <a:pathLst>
                <a:path w="15772" h="20110" fill="none" extrusionOk="0">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a:off x="6323089" y="2584398"/>
              <a:ext cx="315518" cy="544925"/>
            </a:xfrm>
            <a:custGeom>
              <a:avLst/>
              <a:gdLst/>
              <a:ahLst/>
              <a:cxnLst/>
              <a:rect l="l" t="t" r="r" b="b"/>
              <a:pathLst>
                <a:path w="11846" h="20459" fill="none" extrusionOk="0">
                  <a:moveTo>
                    <a:pt x="3738" y="1"/>
                  </a:moveTo>
                  <a:cubicBezTo>
                    <a:pt x="1458" y="2154"/>
                    <a:pt x="1" y="5226"/>
                    <a:pt x="1" y="8615"/>
                  </a:cubicBezTo>
                  <a:cubicBezTo>
                    <a:pt x="1" y="15138"/>
                    <a:pt x="5321" y="20459"/>
                    <a:pt x="11845" y="20459"/>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8"/>
          <p:cNvGrpSpPr/>
          <p:nvPr/>
        </p:nvGrpSpPr>
        <p:grpSpPr>
          <a:xfrm>
            <a:off x="457201" y="3637093"/>
            <a:ext cx="630104" cy="630131"/>
            <a:chOff x="2190776" y="3637093"/>
            <a:chExt cx="630104" cy="630131"/>
          </a:xfrm>
        </p:grpSpPr>
        <p:sp>
          <p:nvSpPr>
            <p:cNvPr id="299" name="Google Shape;299;p18"/>
            <p:cNvSpPr/>
            <p:nvPr/>
          </p:nvSpPr>
          <p:spPr>
            <a:xfrm>
              <a:off x="2236321" y="3682639"/>
              <a:ext cx="539012" cy="539012"/>
            </a:xfrm>
            <a:custGeom>
              <a:avLst/>
              <a:gdLst/>
              <a:ahLst/>
              <a:cxnLst/>
              <a:rect l="l" t="t" r="r" b="b"/>
              <a:pathLst>
                <a:path w="20237" h="20237" extrusionOk="0">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a:off x="2343447" y="3828572"/>
              <a:ext cx="308753" cy="247173"/>
            </a:xfrm>
            <a:custGeom>
              <a:avLst/>
              <a:gdLst/>
              <a:ahLst/>
              <a:cxnLst/>
              <a:rect l="l" t="t" r="r" b="b"/>
              <a:pathLst>
                <a:path w="11592" h="9280" extrusionOk="0">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a:off x="2190776" y="3637093"/>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2505388" y="3722298"/>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8"/>
          <p:cNvGrpSpPr/>
          <p:nvPr/>
        </p:nvGrpSpPr>
        <p:grpSpPr>
          <a:xfrm>
            <a:off x="457201" y="2499219"/>
            <a:ext cx="630104" cy="630104"/>
            <a:chOff x="2190776" y="2499219"/>
            <a:chExt cx="630104" cy="630104"/>
          </a:xfrm>
        </p:grpSpPr>
        <p:sp>
          <p:nvSpPr>
            <p:cNvPr id="304" name="Google Shape;304;p18"/>
            <p:cNvSpPr/>
            <p:nvPr/>
          </p:nvSpPr>
          <p:spPr>
            <a:xfrm>
              <a:off x="2236321" y="2544765"/>
              <a:ext cx="539012" cy="539012"/>
            </a:xfrm>
            <a:custGeom>
              <a:avLst/>
              <a:gdLst/>
              <a:ahLst/>
              <a:cxnLst/>
              <a:rect l="l" t="t" r="r" b="b"/>
              <a:pathLst>
                <a:path w="20237" h="20237" extrusionOk="0">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a:off x="2434539" y="2737069"/>
              <a:ext cx="91118" cy="91118"/>
            </a:xfrm>
            <a:custGeom>
              <a:avLst/>
              <a:gdLst/>
              <a:ahLst/>
              <a:cxnLst/>
              <a:rect l="l" t="t" r="r" b="b"/>
              <a:pathLst>
                <a:path w="3421" h="3421" extrusionOk="0">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p:nvPr/>
          </p:nvSpPr>
          <p:spPr>
            <a:xfrm>
              <a:off x="2360307" y="2662838"/>
              <a:ext cx="291893" cy="302014"/>
            </a:xfrm>
            <a:custGeom>
              <a:avLst/>
              <a:gdLst/>
              <a:ahLst/>
              <a:cxnLst/>
              <a:rect l="l" t="t" r="r" b="b"/>
              <a:pathLst>
                <a:path w="10959" h="11339" extrusionOk="0">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8"/>
            <p:cNvSpPr/>
            <p:nvPr/>
          </p:nvSpPr>
          <p:spPr>
            <a:xfrm>
              <a:off x="2190776" y="2499219"/>
              <a:ext cx="420087" cy="535630"/>
            </a:xfrm>
            <a:custGeom>
              <a:avLst/>
              <a:gdLst/>
              <a:ahLst/>
              <a:cxnLst/>
              <a:rect l="l" t="t" r="r" b="b"/>
              <a:pathLst>
                <a:path w="15772" h="20110" fill="none" extrusionOk="0">
                  <a:moveTo>
                    <a:pt x="3389" y="20110"/>
                  </a:moveTo>
                  <a:cubicBezTo>
                    <a:pt x="1298" y="17988"/>
                    <a:pt x="0" y="15043"/>
                    <a:pt x="0" y="11813"/>
                  </a:cubicBezTo>
                  <a:cubicBezTo>
                    <a:pt x="0" y="5289"/>
                    <a:pt x="5289" y="0"/>
                    <a:pt x="11813" y="0"/>
                  </a:cubicBezTo>
                  <a:cubicBezTo>
                    <a:pt x="13206" y="0"/>
                    <a:pt x="14536" y="253"/>
                    <a:pt x="15771" y="697"/>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a:off x="2505388" y="2584398"/>
              <a:ext cx="315492" cy="544925"/>
            </a:xfrm>
            <a:custGeom>
              <a:avLst/>
              <a:gdLst/>
              <a:ahLst/>
              <a:cxnLst/>
              <a:rect l="l" t="t" r="r" b="b"/>
              <a:pathLst>
                <a:path w="11845" h="20459" fill="none" extrusionOk="0">
                  <a:moveTo>
                    <a:pt x="8108" y="1"/>
                  </a:moveTo>
                  <a:cubicBezTo>
                    <a:pt x="10388" y="2154"/>
                    <a:pt x="11845" y="5226"/>
                    <a:pt x="11845" y="8615"/>
                  </a:cubicBezTo>
                  <a:cubicBezTo>
                    <a:pt x="11845" y="15138"/>
                    <a:pt x="6556" y="20459"/>
                    <a:pt x="1" y="20459"/>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8"/>
          <p:cNvGrpSpPr/>
          <p:nvPr/>
        </p:nvGrpSpPr>
        <p:grpSpPr>
          <a:xfrm>
            <a:off x="457201" y="1361318"/>
            <a:ext cx="630104" cy="630131"/>
            <a:chOff x="2190776" y="1361318"/>
            <a:chExt cx="630104" cy="630131"/>
          </a:xfrm>
        </p:grpSpPr>
        <p:sp>
          <p:nvSpPr>
            <p:cNvPr id="310" name="Google Shape;310;p18"/>
            <p:cNvSpPr/>
            <p:nvPr/>
          </p:nvSpPr>
          <p:spPr>
            <a:xfrm>
              <a:off x="2464051" y="1717295"/>
              <a:ext cx="83554" cy="82675"/>
            </a:xfrm>
            <a:custGeom>
              <a:avLst/>
              <a:gdLst/>
              <a:ahLst/>
              <a:cxnLst/>
              <a:rect l="l" t="t" r="r" b="b"/>
              <a:pathLst>
                <a:path w="3137" h="3104" extrusionOk="0">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8"/>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4" name="Google Shape;314;p18"/>
          <p:cNvPicPr preferRelativeResize="0"/>
          <p:nvPr/>
        </p:nvPicPr>
        <p:blipFill>
          <a:blip r:embed="rId3">
            <a:alphaModFix/>
          </a:blip>
          <a:stretch>
            <a:fillRect/>
          </a:stretch>
        </p:blipFill>
        <p:spPr>
          <a:xfrm>
            <a:off x="565738" y="1489436"/>
            <a:ext cx="413025" cy="413025"/>
          </a:xfrm>
          <a:prstGeom prst="rect">
            <a:avLst/>
          </a:prstGeom>
          <a:noFill/>
          <a:ln>
            <a:noFill/>
          </a:ln>
        </p:spPr>
      </p:pic>
      <p:pic>
        <p:nvPicPr>
          <p:cNvPr id="315" name="Google Shape;315;p18"/>
          <p:cNvPicPr preferRelativeResize="0"/>
          <p:nvPr/>
        </p:nvPicPr>
        <p:blipFill>
          <a:blip r:embed="rId4">
            <a:alphaModFix/>
          </a:blip>
          <a:stretch>
            <a:fillRect/>
          </a:stretch>
        </p:blipFill>
        <p:spPr>
          <a:xfrm>
            <a:off x="8195600" y="3776025"/>
            <a:ext cx="352275" cy="352275"/>
          </a:xfrm>
          <a:prstGeom prst="rect">
            <a:avLst/>
          </a:prstGeom>
          <a:noFill/>
          <a:ln>
            <a:noFill/>
          </a:ln>
        </p:spPr>
      </p:pic>
      <p:grpSp>
        <p:nvGrpSpPr>
          <p:cNvPr id="316" name="Google Shape;316;p18"/>
          <p:cNvGrpSpPr/>
          <p:nvPr/>
        </p:nvGrpSpPr>
        <p:grpSpPr>
          <a:xfrm>
            <a:off x="2929379" y="1804182"/>
            <a:ext cx="3570736" cy="1971842"/>
            <a:chOff x="2553878" y="2422103"/>
            <a:chExt cx="4038381" cy="2311927"/>
          </a:xfrm>
        </p:grpSpPr>
        <p:sp>
          <p:nvSpPr>
            <p:cNvPr id="317" name="Google Shape;317;p18"/>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8"/>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8"/>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8"/>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8"/>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8"/>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8"/>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8"/>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8"/>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8"/>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8"/>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8"/>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8"/>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8"/>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8"/>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8"/>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8"/>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8"/>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8"/>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8"/>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8"/>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8"/>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8"/>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8"/>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8"/>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8"/>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8"/>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8"/>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8"/>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8"/>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8"/>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8"/>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8"/>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8"/>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8"/>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8"/>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8"/>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8"/>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8"/>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8"/>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8"/>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8"/>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8"/>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8"/>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8"/>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8"/>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8"/>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8"/>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8"/>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8"/>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8"/>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8"/>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8"/>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8"/>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8"/>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8"/>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8"/>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8"/>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8"/>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8"/>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8"/>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8"/>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8"/>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8"/>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8"/>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8"/>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8"/>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8"/>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8"/>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8"/>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8"/>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8"/>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8"/>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8"/>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8"/>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8"/>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8"/>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8"/>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8"/>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8"/>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8"/>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8"/>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8"/>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8"/>
            <p:cNvSpPr/>
            <p:nvPr/>
          </p:nvSpPr>
          <p:spPr>
            <a:xfrm>
              <a:off x="2626813" y="3076210"/>
              <a:ext cx="1828338" cy="1317899"/>
            </a:xfrm>
            <a:custGeom>
              <a:avLst/>
              <a:gdLst/>
              <a:ahLst/>
              <a:cxnLst/>
              <a:rect l="l" t="t" r="r" b="b"/>
              <a:pathLst>
                <a:path w="53997" h="38922" extrusionOk="0">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8"/>
            <p:cNvSpPr/>
            <p:nvPr/>
          </p:nvSpPr>
          <p:spPr>
            <a:xfrm>
              <a:off x="2796248" y="3257429"/>
              <a:ext cx="856793" cy="876127"/>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8"/>
            <p:cNvSpPr/>
            <p:nvPr/>
          </p:nvSpPr>
          <p:spPr>
            <a:xfrm>
              <a:off x="2796248" y="3257429"/>
              <a:ext cx="856793" cy="876127"/>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8"/>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8"/>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8"/>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8"/>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8"/>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2583750" y="3076200"/>
              <a:ext cx="1871401" cy="1331885"/>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9"/>
          <p:cNvSpPr txBox="1">
            <a:spLocks noGrp="1"/>
          </p:cNvSpPr>
          <p:nvPr>
            <p:ph type="title"/>
          </p:nvPr>
        </p:nvSpPr>
        <p:spPr>
          <a:xfrm>
            <a:off x="311700" y="227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None/>
            </a:pPr>
            <a:endParaRPr/>
          </a:p>
        </p:txBody>
      </p:sp>
      <p:sp>
        <p:nvSpPr>
          <p:cNvPr id="589" name="Google Shape;589;p19"/>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a:t>
            </a:r>
            <a:r>
              <a:rPr lang="en" b="1">
                <a:solidFill>
                  <a:schemeClr val="accent2"/>
                </a:solidFill>
              </a:rPr>
              <a:t>NULL VALUES</a:t>
            </a:r>
            <a:endParaRPr b="1">
              <a:solidFill>
                <a:schemeClr val="accent2"/>
              </a:solidFill>
            </a:endParaRPr>
          </a:p>
          <a:p>
            <a:pPr marL="0" lvl="0" indent="0" algn="l" rtl="0">
              <a:spcBef>
                <a:spcPts val="1600"/>
              </a:spcBef>
              <a:spcAft>
                <a:spcPts val="1600"/>
              </a:spcAft>
              <a:buNone/>
            </a:pPr>
            <a:r>
              <a:rPr lang="en" b="1">
                <a:solidFill>
                  <a:schemeClr val="accent2"/>
                </a:solidFill>
              </a:rPr>
              <a:t>Observation: There is no null value in the data set</a:t>
            </a:r>
            <a:endParaRPr b="1">
              <a:solidFill>
                <a:schemeClr val="accent2"/>
              </a:solidFill>
            </a:endParaRPr>
          </a:p>
        </p:txBody>
      </p:sp>
      <p:pic>
        <p:nvPicPr>
          <p:cNvPr id="590" name="Google Shape;590;p19"/>
          <p:cNvPicPr preferRelativeResize="0"/>
          <p:nvPr/>
        </p:nvPicPr>
        <p:blipFill>
          <a:blip r:embed="rId3">
            <a:alphaModFix/>
          </a:blip>
          <a:stretch>
            <a:fillRect/>
          </a:stretch>
        </p:blipFill>
        <p:spPr>
          <a:xfrm>
            <a:off x="2086151" y="1846550"/>
            <a:ext cx="4971700" cy="3296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0"/>
          <p:cNvSpPr txBox="1">
            <a:spLocks noGrp="1"/>
          </p:cNvSpPr>
          <p:nvPr>
            <p:ph type="title"/>
          </p:nvPr>
        </p:nvSpPr>
        <p:spPr>
          <a:xfrm>
            <a:off x="311700" y="227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596" name="Google Shape;596;p20"/>
          <p:cNvSpPr txBox="1">
            <a:spLocks noGrp="1"/>
          </p:cNvSpPr>
          <p:nvPr>
            <p:ph type="body" idx="1"/>
          </p:nvPr>
        </p:nvSpPr>
        <p:spPr>
          <a:xfrm>
            <a:off x="311700" y="6995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2.Distribution Of The Data</a:t>
            </a:r>
            <a:endParaRPr/>
          </a:p>
        </p:txBody>
      </p:sp>
      <p:pic>
        <p:nvPicPr>
          <p:cNvPr id="597" name="Google Shape;597;p20"/>
          <p:cNvPicPr preferRelativeResize="0"/>
          <p:nvPr/>
        </p:nvPicPr>
        <p:blipFill>
          <a:blip r:embed="rId3">
            <a:alphaModFix/>
          </a:blip>
          <a:stretch>
            <a:fillRect/>
          </a:stretch>
        </p:blipFill>
        <p:spPr>
          <a:xfrm>
            <a:off x="921700" y="1226950"/>
            <a:ext cx="7300575" cy="3166725"/>
          </a:xfrm>
          <a:prstGeom prst="rect">
            <a:avLst/>
          </a:prstGeom>
          <a:noFill/>
          <a:ln>
            <a:noFill/>
          </a:ln>
        </p:spPr>
      </p:pic>
      <p:sp>
        <p:nvSpPr>
          <p:cNvPr id="598" name="Google Shape;598;p20"/>
          <p:cNvSpPr txBox="1"/>
          <p:nvPr/>
        </p:nvSpPr>
        <p:spPr>
          <a:xfrm>
            <a:off x="136350" y="4465800"/>
            <a:ext cx="8871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Observation: temperature is </a:t>
            </a:r>
            <a:r>
              <a:rPr lang="en" sz="1600" b="1">
                <a:solidFill>
                  <a:srgbClr val="E36B00"/>
                </a:solidFill>
              </a:rPr>
              <a:t>negatively skewed</a:t>
            </a:r>
            <a:r>
              <a:rPr lang="en" sz="1600">
                <a:solidFill>
                  <a:schemeClr val="dk2"/>
                </a:solidFill>
              </a:rPr>
              <a:t>(left skewed:</a:t>
            </a:r>
            <a:r>
              <a:rPr lang="en" sz="1450">
                <a:solidFill>
                  <a:schemeClr val="dk1"/>
                </a:solidFill>
                <a:highlight>
                  <a:srgbClr val="FFFFFF"/>
                </a:highlight>
              </a:rPr>
              <a:t>-0.1363930494749227) </a:t>
            </a:r>
            <a:r>
              <a:rPr lang="en" sz="1600">
                <a:solidFill>
                  <a:schemeClr val="dk2"/>
                </a:solidFill>
              </a:rPr>
              <a:t>and </a:t>
            </a:r>
            <a:r>
              <a:rPr lang="en" sz="1600" b="1">
                <a:solidFill>
                  <a:srgbClr val="E36B00"/>
                </a:solidFill>
              </a:rPr>
              <a:t>negative kurtosis </a:t>
            </a:r>
            <a:r>
              <a:rPr lang="en" sz="1600">
                <a:solidFill>
                  <a:schemeClr val="dk2"/>
                </a:solidFill>
              </a:rPr>
              <a:t>(Platykurtic:</a:t>
            </a:r>
            <a:r>
              <a:rPr lang="en" sz="1550">
                <a:solidFill>
                  <a:schemeClr val="dk1"/>
                </a:solidFill>
                <a:highlight>
                  <a:srgbClr val="FFFFFF"/>
                </a:highlight>
              </a:rPr>
              <a:t>-</a:t>
            </a:r>
            <a:r>
              <a:rPr lang="en" sz="1450">
                <a:solidFill>
                  <a:schemeClr val="dk1"/>
                </a:solidFill>
                <a:highlight>
                  <a:srgbClr val="FFFFFF"/>
                </a:highlight>
              </a:rPr>
              <a:t>1.0375491923092452 )</a:t>
            </a:r>
            <a:endParaRPr sz="16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1"/>
          <p:cNvSpPr txBox="1">
            <a:spLocks noGrp="1"/>
          </p:cNvSpPr>
          <p:nvPr>
            <p:ph type="title"/>
          </p:nvPr>
        </p:nvSpPr>
        <p:spPr>
          <a:xfrm>
            <a:off x="311700" y="227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rPr>
              <a:t>EDA</a:t>
            </a:r>
            <a:r>
              <a:rPr lang="en"/>
              <a:t>(</a:t>
            </a:r>
            <a:r>
              <a:rPr lang="en" sz="2300" b="1">
                <a:solidFill>
                  <a:srgbClr val="444444"/>
                </a:solidFill>
                <a:highlight>
                  <a:schemeClr val="lt1"/>
                </a:highlight>
                <a:latin typeface="Roboto"/>
                <a:ea typeface="Roboto"/>
                <a:cs typeface="Roboto"/>
                <a:sym typeface="Roboto"/>
              </a:rPr>
              <a:t>Exploratory Data Analysis)</a:t>
            </a:r>
            <a:endParaRPr sz="2900">
              <a:latin typeface="Fira Sans Medium"/>
              <a:ea typeface="Fira Sans Medium"/>
              <a:cs typeface="Fira Sans Medium"/>
              <a:sym typeface="Fira Sans Medium"/>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04" name="Google Shape;604;p21"/>
          <p:cNvSpPr txBox="1">
            <a:spLocks noGrp="1"/>
          </p:cNvSpPr>
          <p:nvPr>
            <p:ph type="body" idx="1"/>
          </p:nvPr>
        </p:nvSpPr>
        <p:spPr>
          <a:xfrm>
            <a:off x="311700" y="6995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2.Distribution Of The Data</a:t>
            </a:r>
            <a:endParaRPr/>
          </a:p>
        </p:txBody>
      </p:sp>
      <p:sp>
        <p:nvSpPr>
          <p:cNvPr id="605" name="Google Shape;605;p21"/>
          <p:cNvSpPr txBox="1"/>
          <p:nvPr/>
        </p:nvSpPr>
        <p:spPr>
          <a:xfrm>
            <a:off x="136350" y="4465800"/>
            <a:ext cx="8871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Observation: exhaust_vacuum is </a:t>
            </a:r>
            <a:r>
              <a:rPr lang="en" sz="1600" b="1">
                <a:solidFill>
                  <a:srgbClr val="E36B00"/>
                </a:solidFill>
              </a:rPr>
              <a:t>positive skewed</a:t>
            </a:r>
            <a:r>
              <a:rPr lang="en" sz="1600">
                <a:solidFill>
                  <a:schemeClr val="dk2"/>
                </a:solidFill>
              </a:rPr>
              <a:t>(Right skewed:</a:t>
            </a:r>
            <a:r>
              <a:rPr lang="en" sz="1450">
                <a:solidFill>
                  <a:schemeClr val="dk1"/>
                </a:solidFill>
                <a:highlight>
                  <a:srgbClr val="FFFFFF"/>
                </a:highlight>
              </a:rPr>
              <a:t>0.19852101136676173</a:t>
            </a:r>
            <a:r>
              <a:rPr lang="en" sz="1050">
                <a:solidFill>
                  <a:schemeClr val="dk1"/>
                </a:solidFill>
                <a:highlight>
                  <a:srgbClr val="FFFFFF"/>
                </a:highlight>
              </a:rPr>
              <a:t>)</a:t>
            </a:r>
            <a:r>
              <a:rPr lang="en" sz="1450">
                <a:solidFill>
                  <a:schemeClr val="dk1"/>
                </a:solidFill>
                <a:highlight>
                  <a:srgbClr val="FFFFFF"/>
                </a:highlight>
              </a:rPr>
              <a:t> </a:t>
            </a:r>
            <a:r>
              <a:rPr lang="en" sz="1600">
                <a:solidFill>
                  <a:schemeClr val="dk2"/>
                </a:solidFill>
              </a:rPr>
              <a:t>and </a:t>
            </a:r>
            <a:r>
              <a:rPr lang="en" sz="1600" b="1">
                <a:solidFill>
                  <a:srgbClr val="E36B00"/>
                </a:solidFill>
              </a:rPr>
              <a:t>negative kurtosis</a:t>
            </a:r>
            <a:r>
              <a:rPr lang="en" sz="1600">
                <a:solidFill>
                  <a:schemeClr val="dk2"/>
                </a:solidFill>
              </a:rPr>
              <a:t> (Platykurtic:</a:t>
            </a:r>
            <a:r>
              <a:rPr lang="en" sz="1450">
                <a:solidFill>
                  <a:schemeClr val="dk1"/>
                </a:solidFill>
                <a:highlight>
                  <a:srgbClr val="FFFFFF"/>
                </a:highlight>
              </a:rPr>
              <a:t>-1.4443366772319615)</a:t>
            </a:r>
            <a:endParaRPr sz="1600">
              <a:solidFill>
                <a:schemeClr val="dk2"/>
              </a:solidFill>
            </a:endParaRPr>
          </a:p>
        </p:txBody>
      </p:sp>
      <p:pic>
        <p:nvPicPr>
          <p:cNvPr id="606" name="Google Shape;606;p21"/>
          <p:cNvPicPr preferRelativeResize="0"/>
          <p:nvPr/>
        </p:nvPicPr>
        <p:blipFill rotWithShape="1">
          <a:blip r:embed="rId3">
            <a:alphaModFix/>
          </a:blip>
          <a:srcRect t="-3210" b="3209"/>
          <a:stretch/>
        </p:blipFill>
        <p:spPr>
          <a:xfrm>
            <a:off x="878238" y="1181413"/>
            <a:ext cx="7387526" cy="3201275"/>
          </a:xfrm>
          <a:prstGeom prst="rect">
            <a:avLst/>
          </a:prstGeom>
          <a:noFill/>
          <a:ln>
            <a:noFill/>
          </a:ln>
        </p:spPr>
      </p:pic>
    </p:spTree>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1056</Words>
  <PresentationFormat>On-screen Show (16:9)</PresentationFormat>
  <Paragraphs>149</Paragraphs>
  <Slides>37</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Proxima Nova Extrabold</vt:lpstr>
      <vt:lpstr>Roboto</vt:lpstr>
      <vt:lpstr>Fira Sans Extra Condensed Medium</vt:lpstr>
      <vt:lpstr>Fira Sans</vt:lpstr>
      <vt:lpstr>Fira Sans Medium</vt:lpstr>
      <vt:lpstr>Fira Sans SemiBold</vt:lpstr>
      <vt:lpstr>Great Vibes</vt:lpstr>
      <vt:lpstr>Technology Infographics by Slidesgo</vt:lpstr>
      <vt:lpstr>Slide 1</vt:lpstr>
      <vt:lpstr>Combined Cycle Power Plant</vt:lpstr>
      <vt:lpstr>BUSINESS OBJECTIVE</vt:lpstr>
      <vt:lpstr>DATASET DETAILS</vt:lpstr>
      <vt:lpstr>Slide 5</vt:lpstr>
      <vt:lpstr>Slide 6</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EDA(Exploratory Data Analysis)  </vt:lpstr>
      <vt:lpstr>Slide 27</vt:lpstr>
      <vt:lpstr>MODEL BUILDING</vt:lpstr>
      <vt:lpstr>Slide 29</vt:lpstr>
      <vt:lpstr>Visualization of Training R-Square  </vt:lpstr>
      <vt:lpstr>Slide 31</vt:lpstr>
      <vt:lpstr>Visualization of Testing R-Square  </vt:lpstr>
      <vt:lpstr>FINAL MODEL</vt:lpstr>
      <vt:lpstr>FINAL MODEL </vt:lpstr>
      <vt:lpstr>Slide 35</vt:lpstr>
      <vt:lpstr>STREAMLIT</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Akshay Sagar</cp:lastModifiedBy>
  <cp:revision>1</cp:revision>
  <dcterms:modified xsi:type="dcterms:W3CDTF">2024-03-05T07:49:46Z</dcterms:modified>
</cp:coreProperties>
</file>